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1" r:id="rId14"/>
    <p:sldId id="290" r:id="rId15"/>
    <p:sldId id="293" r:id="rId16"/>
    <p:sldId id="294" r:id="rId17"/>
    <p:sldId id="272" r:id="rId18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9">
          <p15:clr>
            <a:srgbClr val="A4A3A4"/>
          </p15:clr>
        </p15:guide>
        <p15:guide id="2" pos="22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6"/>
    <p:restoredTop sz="93878"/>
  </p:normalViewPr>
  <p:slideViewPr>
    <p:cSldViewPr>
      <p:cViewPr varScale="1">
        <p:scale>
          <a:sx n="120" d="100"/>
          <a:sy n="120" d="100"/>
        </p:scale>
        <p:origin x="352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4504" y="232"/>
      </p:cViewPr>
      <p:guideLst>
        <p:guide orient="horz" pos="2969"/>
        <p:guide pos="22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AB2BCA3-5BC2-714F-AC63-C833269F3A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09E650-F04B-AC4D-AE83-A339540DF2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E8DD5-E0C7-B040-AA61-2C29055FB69A}" type="datetimeFigureOut">
              <a:rPr lang="es-ES" smtClean="0"/>
              <a:t>10/8/21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CE3E6A-967A-2444-8718-1F34ABBD9F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C60506-D6AC-B649-92EB-11A436D516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A9D56-598B-2F42-AC76-D531DE394D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746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A1A30536-08F1-9A40-95B8-C66B06EC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482" tIns="47741" rIns="95482" bIns="47741" anchor="ctr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s-ES_tradnl" altLang="es-ES" sz="2900"/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EFFA55D7-B0A3-124C-A8E3-114EDFC10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5482" tIns="47741" rIns="95482" bIns="47741" anchor="ctr"/>
          <a:lstStyle>
            <a:lvl1pPr defTabSz="46990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 marL="776288" indent="-298450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 marL="1193800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 marL="1671638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 marL="2147888" indent="-238125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26050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30622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35194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39766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 sz="2900"/>
          </a:p>
        </p:txBody>
      </p:sp>
      <p:sp>
        <p:nvSpPr>
          <p:cNvPr id="36868" name="Text Box 3">
            <a:extLst>
              <a:ext uri="{FF2B5EF4-FFF2-40B4-BE49-F238E27FC236}">
                <a16:creationId xmlns:a16="http://schemas.microsoft.com/office/drawing/2014/main" id="{BA5EB9DA-315A-5E45-BA4E-6F6C46B06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5482" tIns="47741" rIns="95482" bIns="47741" anchor="ctr"/>
          <a:lstStyle>
            <a:lvl1pPr defTabSz="46990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 marL="776288" indent="-298450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 marL="1193800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 marL="1671638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 marL="2147888" indent="-238125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26050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30622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35194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39766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 sz="2900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FC588DC6-442B-A042-BD8A-09FA22D597B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01CE413-615C-1844-BDC2-AB458592883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46150" y="4860925"/>
            <a:ext cx="5203825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5106" tIns="47741" rIns="95106" bIns="47741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36871" name="Text Box 6">
            <a:extLst>
              <a:ext uri="{FF2B5EF4-FFF2-40B4-BE49-F238E27FC236}">
                <a16:creationId xmlns:a16="http://schemas.microsoft.com/office/drawing/2014/main" id="{63722B7B-C9F6-8A44-A01E-9DA09B307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5482" tIns="47741" rIns="95482" bIns="47741" anchor="ctr"/>
          <a:lstStyle>
            <a:lvl1pPr defTabSz="46990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  <a:lvl2pPr marL="776288" indent="-298450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2pPr>
            <a:lvl3pPr marL="1193800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3pPr>
            <a:lvl4pPr marL="1671638" indent="-239713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4pPr>
            <a:lvl5pPr marL="2147888" indent="-238125" defTabSz="469900"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5pPr>
            <a:lvl6pPr marL="26050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6pPr>
            <a:lvl7pPr marL="30622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7pPr>
            <a:lvl8pPr marL="35194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8pPr>
            <a:lvl9pPr marL="3976688" indent="-238125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chemeClr val="bg1"/>
                </a:solidFill>
                <a:latin typeface="Times New Roman" charset="0"/>
                <a:ea typeface="Arial Unicode MS" charset="0"/>
                <a:cs typeface="Arial Unicode MS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 sz="290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40C00AF-18A7-2D4C-9FA9-58D08681E6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3438"/>
            <a:ext cx="3074987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5106" tIns="47741" rIns="95106" bIns="47741" numCol="1" anchor="b" anchorCtr="0" compatLnSpc="1">
            <a:prstTxWarp prst="textNoShape">
              <a:avLst/>
            </a:prstTxWarp>
          </a:bodyPr>
          <a:lstStyle>
            <a:lvl1pPr algn="r" defTabSz="469900">
              <a:buSzPct val="10000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fld id="{0ACE7D3C-EBA7-AA4C-B4EB-F5344699E346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A9A8FD5-4D0C-F747-894E-708E2FD38DB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440D3EC6-5578-AC4F-83B4-7250163EEBA7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</a:rPr>
              <a:pPr>
                <a:buClrTx/>
                <a:buFontTx/>
                <a:buNone/>
              </a:pPr>
              <a:t>1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E1A2138E-1693-6442-BAFC-B8F9106BF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0EF2DC90-3048-8D4D-A06E-5C149054C372}" type="slidenum">
              <a:rPr lang="es-ES" altLang="es-ES" sz="11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buClrTx/>
                <a:buFontTx/>
                <a:buNone/>
              </a:pPr>
              <a:t>1</a:t>
            </a:fld>
            <a:endParaRPr lang="es-ES" altLang="es-ES" sz="110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CCFA38AC-2426-004A-B7FF-DC9C3AA763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401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E02B121E-C238-6946-BC0F-2C986582B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3810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A502956-9B1C-E040-A0E5-4CB0B00E9D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21D2BCAF-9521-DF4C-934B-98E69CC75FF4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10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6003D158-F7A4-074B-B237-4DAAE65E6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72707D20-66FD-964D-AB3F-CEDFF24CD797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10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B089BC55-5FE0-D742-8DA5-4EBA3E2B5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706B05E6-488B-FA45-978C-1B13AD578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73748B3-B897-694F-91A9-DDCB108589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5BA66CED-149A-574F-A491-1F84576A1CDA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11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B311C185-2343-334B-A8D4-7248AF151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4EC874D9-E698-B44D-A53A-4559E284F207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11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5A3C1FFE-AF41-6B47-B3D3-3CED424211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AF420EE2-66C3-6243-9E52-C0B2D58A3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0FC59C9F-D6D2-B14E-BB6E-37C4424C12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E9B1BA18-62C2-5E44-9010-283B6C4B6547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12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B2D0DA5F-58C6-6B46-99CC-B53DA3FBB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7659AFF-9CBE-AA41-8B7F-10DD17E48335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12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63B2C463-B033-3B44-B30B-B8C3F2E9F1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8944FAE3-85E3-A74D-8C4F-9763A1255A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BB062CB-2B19-B743-8E3D-8066691DAF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3438"/>
            <a:ext cx="3074987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B65A71E-5E47-834C-ACC7-8D9C61F44E13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13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9E5ADE8B-0CE5-934C-9D61-1640EA4B8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27C644B4-A68A-6C47-8BD2-B122C7F9F438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13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7D8EC3D7-6136-1444-80ED-AEA0F2437B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E0AC0EF2-9C5F-0049-8470-40158D665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2E69EAFF-523E-E746-BDA9-A8A3230875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3438"/>
            <a:ext cx="3074987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4FFCE9B9-6DDA-AC45-8046-043D92A7C82E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14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D23B5936-CD4B-044B-ACBF-66054364B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68EB8DA-5149-6D46-85FC-A3340AF97361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14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774D07C8-0987-4D48-9206-9F426CDC7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C02F1D09-7CCD-B149-B817-B2CA6D2CB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2E69EAFF-523E-E746-BDA9-A8A3230875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3438"/>
            <a:ext cx="3074987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4FFCE9B9-6DDA-AC45-8046-043D92A7C82E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15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D23B5936-CD4B-044B-ACBF-66054364B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68EB8DA-5149-6D46-85FC-A3340AF97361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15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774D07C8-0987-4D48-9206-9F426CDC7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C02F1D09-7CCD-B149-B817-B2CA6D2CB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1132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2E69EAFF-523E-E746-BDA9-A8A3230875B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3438"/>
            <a:ext cx="3074987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4FFCE9B9-6DDA-AC45-8046-043D92A7C82E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16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D23B5936-CD4B-044B-ACBF-66054364B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68EB8DA-5149-6D46-85FC-A3340AF97361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16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774D07C8-0987-4D48-9206-9F426CDC7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C02F1D09-7CCD-B149-B817-B2CA6D2CB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101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4E3A272-410D-A04B-8EF9-01C745AFD1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40A0E84D-EFEB-C14C-B26C-2E6126103BF7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17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E3239AF6-784F-6A40-8283-6BEA70FFC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5047574-62E6-8B49-B7FD-2AF52B8FB9FE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17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EFB0AC53-3404-124A-9C78-F13B111E74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8C782537-98F1-104E-B10B-6DE3D4D96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F7E6057C-F6E5-5746-ADA4-D254BA6953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040D9C16-3C44-2F47-960E-9CE8B1BF83F1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DE5DD281-1E9C-7241-BACE-CDE54B7E3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B71F16C7-D6D8-3D4C-98A0-513515B10CF8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06239F9C-2C01-7146-B237-C9C4F698E7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9687" cy="38401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CDCAC8B2-70BE-E945-9ED1-D0456F606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6CCB56E-FD28-4C40-96EA-C83D87A7147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7AFEA069-06E9-5B44-BEB3-A3F0CCD4EB17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3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FEB66E7A-CF5E-0E4E-B648-C16A67F02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DD532E4-9C87-7B42-9097-A9149F1E7CD2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3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C8A82BEC-A5B6-6B46-8E79-A6AB96A6C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8A4581A5-8D92-1B42-A832-D0DF8E0A1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FBB5FE68-51EF-7E47-8732-86BDB90F00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A421FF35-9754-CF41-8E2A-0A72254A0EC3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4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8C2704A8-78AE-F047-8986-635121B74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18980C4-5072-7544-8360-8097B0EA7FE1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FCB131AA-C38F-4446-952C-A0DA5E36EB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4DC0BEAD-13F6-164E-88E4-965102E30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293D436A-4FFE-4D47-ABA9-373729F69D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4436836F-3E01-AF4C-9056-F664036FD075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5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id="{CAFA9E6A-959B-8A4A-BAFE-64B798C02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4C1E5470-3B5F-F342-A46D-3342EA202877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5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03CE4C9D-5602-CB42-8393-D15BE38BC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3B22505F-DE44-8F42-AC89-CA1A42A97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39B30CA-464C-464C-9536-E126449C4ED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B9D82C07-1E34-584E-B544-8338D877A873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6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218A7089-360A-B34A-B9BC-E8819D740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3C6DBB70-92E2-A245-AFC0-91ED9E238434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6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C71E3248-6B1A-AE48-9800-27646568FD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3361E9A1-D4F1-904D-97AE-CCE768A13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D6481697-3318-6F4A-B9BD-2631EFFC53A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F7A7E700-5D29-E840-90A1-DC8F37E161A4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7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E9A9E63A-FCC2-874B-823B-0B8C17F97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FBDA3519-718D-7945-9BAC-85720AC55931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7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AD80C99-593E-4B46-9E19-8B2BD4F907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A77FB5B0-A4B3-DE46-9460-D2F7A49BC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42886D7-442E-9147-8230-92742D0EB20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7F57DCF7-867E-024F-A6BD-49EECFE0105C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8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5AC32E13-CFC1-B44F-BA75-506B12A3E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396235B8-C4A6-204A-A3E6-22C87433A7B3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8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90F2BD46-8E86-924D-BAB1-A832BC177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2C43CD06-DC54-7847-A840-27D055A33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1E536E4-762C-4043-A170-CAFA0759D9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ECD92FB9-1599-B54D-880F-74B18359CCC1}" type="slidenum">
              <a:rPr lang="es-ES" altLang="es-ES" sz="11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9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216EAF0A-E5F4-9249-808D-4C2EB60F1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6" tIns="47741" rIns="95106" bIns="47741" anchor="b"/>
          <a:lstStyle>
            <a:lvl1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defTabSz="469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54088" algn="l"/>
                <a:tab pos="1909763" algn="l"/>
                <a:tab pos="2863850" algn="l"/>
                <a:tab pos="3819525" algn="l"/>
                <a:tab pos="4773613" algn="l"/>
                <a:tab pos="5729288" algn="l"/>
                <a:tab pos="6683375" algn="l"/>
                <a:tab pos="7639050" algn="l"/>
                <a:tab pos="8593138" algn="l"/>
                <a:tab pos="9548813" algn="l"/>
                <a:tab pos="105029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D155B84-DBEA-C34D-9863-7CADD94E6096}" type="slidenum">
              <a:rPr lang="es-ES" altLang="es-ES" sz="11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9</a:t>
            </a:fld>
            <a:endParaRPr lang="es-ES" altLang="es-ES" sz="1100">
              <a:solidFill>
                <a:srgbClr val="000000"/>
              </a:solidFill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F830F2AB-1F1B-FD43-8D21-6B0072FD67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6512" cy="3836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E0710D17-D873-AC4D-9E4A-81C2EDC81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5413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888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686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270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030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353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273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517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512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77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9321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1559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AE4D3B11-2078-4845-9BFE-3FFB33AA8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05"/>
          <a:stretch>
            <a:fillRect/>
          </a:stretch>
        </p:blipFill>
        <p:spPr bwMode="auto">
          <a:xfrm>
            <a:off x="741363" y="549275"/>
            <a:ext cx="4460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5D393515-FA53-974F-A2F1-49E60FF1B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6088"/>
            <a:ext cx="7924800" cy="8953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buSzPct val="100000"/>
              <a:defRPr/>
            </a:pPr>
            <a:r>
              <a:rPr lang="gl-ES" altLang="es-ES" sz="1400" dirty="0">
                <a:solidFill>
                  <a:srgbClr val="000000"/>
                </a:solidFill>
              </a:rPr>
              <a:t>MATERIA: “HERRAMIENTAS PARA LA TEI I: INFORMÁTICA” (INF1)</a:t>
            </a:r>
            <a:br>
              <a:rPr lang="gl-ES" altLang="es-ES" sz="1400" dirty="0">
                <a:solidFill>
                  <a:srgbClr val="000000"/>
                </a:solidFill>
              </a:rPr>
            </a:br>
            <a:r>
              <a:rPr lang="gl-ES" altLang="es-ES" sz="1400" dirty="0">
                <a:solidFill>
                  <a:srgbClr val="000000"/>
                </a:solidFill>
              </a:rPr>
              <a:t>INTRODUCCIÓN</a:t>
            </a:r>
            <a:br>
              <a:rPr lang="gl-ES" altLang="es-ES" sz="1400" dirty="0">
                <a:solidFill>
                  <a:srgbClr val="000000"/>
                </a:solidFill>
              </a:rPr>
            </a:br>
            <a:endParaRPr lang="gl-ES" altLang="es-ES" sz="1400" dirty="0">
              <a:solidFill>
                <a:srgbClr val="000000"/>
              </a:solidFill>
            </a:endParaRPr>
          </a:p>
        </p:txBody>
      </p:sp>
      <p:grpSp>
        <p:nvGrpSpPr>
          <p:cNvPr id="1028" name="Group 3">
            <a:extLst>
              <a:ext uri="{FF2B5EF4-FFF2-40B4-BE49-F238E27FC236}">
                <a16:creationId xmlns:a16="http://schemas.microsoft.com/office/drawing/2014/main" id="{853E5EF0-A15D-1546-B50F-4BA67EAA335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28775"/>
            <a:ext cx="7923213" cy="4606925"/>
            <a:chOff x="384" y="1026"/>
            <a:chExt cx="4991" cy="2902"/>
          </a:xfrm>
        </p:grpSpPr>
        <p:sp>
          <p:nvSpPr>
            <p:cNvPr id="1029" name="Rectangle 4">
              <a:extLst>
                <a:ext uri="{FF2B5EF4-FFF2-40B4-BE49-F238E27FC236}">
                  <a16:creationId xmlns:a16="http://schemas.microsoft.com/office/drawing/2014/main" id="{7C7A3FC7-9A92-5045-8A6E-18A43E38D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s-ES"/>
            </a:p>
          </p:txBody>
        </p:sp>
        <p:sp>
          <p:nvSpPr>
            <p:cNvPr id="1030" name="Rectangle 5">
              <a:extLst>
                <a:ext uri="{FF2B5EF4-FFF2-40B4-BE49-F238E27FC236}">
                  <a16:creationId xmlns:a16="http://schemas.microsoft.com/office/drawing/2014/main" id="{83FCB057-87B0-6C41-B37B-CCC36B0B8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s-E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pitchFamily="18" charset="0"/>
          <a:ea typeface="ＭＳ Ｐゴシック" charset="0"/>
          <a:cs typeface="Arial Unicode MS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pitchFamily="18" charset="0"/>
          <a:ea typeface="ＭＳ Ｐゴシック" charset="0"/>
          <a:cs typeface="Arial Unicode MS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pitchFamily="18" charset="0"/>
          <a:ea typeface="ＭＳ Ｐゴシック" charset="0"/>
          <a:cs typeface="Arial Unicode MS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pitchFamily="18" charset="0"/>
          <a:ea typeface="ＭＳ Ｐゴシック" charset="0"/>
          <a:cs typeface="Arial Unicode MS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0.em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jmiquelv2021.blogspot.com/" TargetMode="External"/><Relationship Id="rId13" Type="http://schemas.openxmlformats.org/officeDocument/2006/relationships/hyperlink" Target="http://faitic.uvigo.es/" TargetMode="External"/><Relationship Id="rId3" Type="http://schemas.openxmlformats.org/officeDocument/2006/relationships/notesSlide" Target="../notesSlides/notesSlide4.xml"/><Relationship Id="rId7" Type="http://schemas.openxmlformats.org/officeDocument/2006/relationships/hyperlink" Target="mailto:jmiquelve2012@gmail.com" TargetMode="External"/><Relationship Id="rId12" Type="http://schemas.openxmlformats.org/officeDocument/2006/relationships/hyperlink" Target="http://moovi.uvigo.es/" TargetMode="Externa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1" Type="http://schemas.openxmlformats.org/officeDocument/2006/relationships/tags" Target="../tags/tag2.xml"/><Relationship Id="rId6" Type="http://schemas.openxmlformats.org/officeDocument/2006/relationships/hyperlink" Target="mailto:jmiquelv2021@gmail.com" TargetMode="External"/><Relationship Id="rId11" Type="http://schemas.openxmlformats.org/officeDocument/2006/relationships/hyperlink" Target="http://twitter.com/jmiquelv2012" TargetMode="External"/><Relationship Id="rId5" Type="http://schemas.openxmlformats.org/officeDocument/2006/relationships/image" Target="../media/image5.jpeg"/><Relationship Id="rId15" Type="http://schemas.openxmlformats.org/officeDocument/2006/relationships/hyperlink" Target="http://www.joanmiquel.com/" TargetMode="External"/><Relationship Id="rId10" Type="http://schemas.openxmlformats.org/officeDocument/2006/relationships/hyperlink" Target="http://twitter.com/jmiquelv2021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jmiquelv2012.blogspot.com/" TargetMode="External"/><Relationship Id="rId14" Type="http://schemas.openxmlformats.org/officeDocument/2006/relationships/hyperlink" Target="http://webs.uvigo.es/j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umnos.uvigo.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hyperlink" Target="http://www.joanmiquel.com/" TargetMode="External"/><Relationship Id="rId5" Type="http://schemas.openxmlformats.org/officeDocument/2006/relationships/hyperlink" Target="http://webs.uvigo.es/jmv" TargetMode="External"/><Relationship Id="rId4" Type="http://schemas.openxmlformats.org/officeDocument/2006/relationships/hyperlink" Target="http://jmv.webs.uvigo.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hyperlink" Target="http://faitic.uvigo.es/" TargetMode="External"/><Relationship Id="rId5" Type="http://schemas.openxmlformats.org/officeDocument/2006/relationships/hyperlink" Target="http://moovi.uvigo.es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8">
            <a:extLst>
              <a:ext uri="{FF2B5EF4-FFF2-40B4-BE49-F238E27FC236}">
                <a16:creationId xmlns:a16="http://schemas.microsoft.com/office/drawing/2014/main" id="{AE7A015F-F154-9F4B-9123-6C0D3420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341438"/>
            <a:ext cx="81740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uadroTexto 9">
            <a:extLst>
              <a:ext uri="{FF2B5EF4-FFF2-40B4-BE49-F238E27FC236}">
                <a16:creationId xmlns:a16="http://schemas.microsoft.com/office/drawing/2014/main" id="{DF99B8D7-2959-FF4E-92CC-E92A5B7A8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437063"/>
            <a:ext cx="7791450" cy="1815882"/>
          </a:xfrm>
          <a:prstGeom prst="rect">
            <a:avLst/>
          </a:prstGeom>
          <a:solidFill>
            <a:srgbClr val="FFFFE2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62088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2021/2022</a:t>
            </a:r>
          </a:p>
          <a:p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Grao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Tradución e Interpretación</a:t>
            </a:r>
          </a:p>
          <a:p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Ferramentas para a TI, I: Informática</a:t>
            </a:r>
          </a:p>
          <a:p>
            <a:endParaRPr lang="es-ES" alt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DCE959E-BDE7-9C4E-8B56-81C0D0455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7408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“FERRAMENTAS PARA 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0"/>
              </a:spcBef>
              <a:buSzPct val="100000"/>
              <a:defRPr/>
            </a:pPr>
            <a:endParaRPr lang="es-ES" altLang="es-ES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903362"/>
      </p:ext>
    </p:extLst>
  </p:cSld>
  <p:clrMapOvr>
    <a:masterClrMapping/>
  </p:clrMapOvr>
  <p:transition advTm="2628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1C8D3857-AFCC-B44A-B104-81FD35F59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6344940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A15F749-F99E-DC44-883B-5D4C010C146B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10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  <a:p>
            <a:pPr algn="r">
              <a:buClrTx/>
              <a:buFontTx/>
              <a:buNone/>
            </a:pPr>
            <a:r>
              <a:rPr lang="es-ES" altLang="es-ES" sz="1400" dirty="0">
                <a:solidFill>
                  <a:srgbClr val="000000"/>
                </a:solidFill>
              </a:rPr>
              <a:t>
</a:t>
            </a: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CA7D1404-CD0A-954D-937B-6A0C0638F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00213"/>
            <a:ext cx="78486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es-ES" altLang="es-ES" sz="2400" b="1" dirty="0">
                <a:solidFill>
                  <a:srgbClr val="990000"/>
                </a:solidFill>
              </a:rPr>
              <a:t>Horas na Aula (</a:t>
            </a:r>
            <a:r>
              <a:rPr lang="es-ES" altLang="es-ES" sz="2400" b="1" dirty="0" err="1">
                <a:solidFill>
                  <a:srgbClr val="990000"/>
                </a:solidFill>
              </a:rPr>
              <a:t>presenciais</a:t>
            </a:r>
            <a:r>
              <a:rPr lang="es-ES" altLang="es-ES" sz="2400" b="1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6CECF584-4872-9240-8B16-CDD6EDC36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PLANIFICACIÓN DOCENTE</a:t>
            </a:r>
          </a:p>
        </p:txBody>
      </p:sp>
      <p:sp>
        <p:nvSpPr>
          <p:cNvPr id="19463" name="Text Box 6">
            <a:extLst>
              <a:ext uri="{FF2B5EF4-FFF2-40B4-BE49-F238E27FC236}">
                <a16:creationId xmlns:a16="http://schemas.microsoft.com/office/drawing/2014/main" id="{B9F54366-0198-4F48-B1AE-9E8666FB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66" y="2315335"/>
            <a:ext cx="7779674" cy="363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s-ES" altLang="es-ES" sz="2000" b="1" dirty="0">
                <a:solidFill>
                  <a:srgbClr val="000000"/>
                </a:solidFill>
              </a:rPr>
              <a:t>Clases de 120’, 2h docencia efectiva &gt;&gt;&gt; </a:t>
            </a:r>
            <a:r>
              <a:rPr lang="es-ES" altLang="es-ES" sz="2000" b="1" dirty="0">
                <a:solidFill>
                  <a:srgbClr val="FF0000"/>
                </a:solidFill>
              </a:rPr>
              <a:t>54h </a:t>
            </a:r>
            <a:r>
              <a:rPr lang="es-ES" altLang="es-ES" sz="2000" b="1" dirty="0" err="1">
                <a:solidFill>
                  <a:srgbClr val="FF0000"/>
                </a:solidFill>
              </a:rPr>
              <a:t>reais</a:t>
            </a:r>
            <a:r>
              <a:rPr lang="es-ES" altLang="es-ES" sz="2000" b="1" dirty="0">
                <a:solidFill>
                  <a:srgbClr val="FF0000"/>
                </a:solidFill>
              </a:rPr>
              <a:t> (48h efectivas)</a:t>
            </a:r>
          </a:p>
          <a:p>
            <a:pPr marL="342900" indent="-34290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s-ES" altLang="es-ES" sz="2000" b="1" dirty="0">
                <a:solidFill>
                  <a:srgbClr val="000000"/>
                </a:solidFill>
              </a:rPr>
              <a:t>1 clase de 120’, </a:t>
            </a:r>
            <a:r>
              <a:rPr lang="es-ES" altLang="es-ES" sz="2000" b="1" dirty="0">
                <a:solidFill>
                  <a:srgbClr val="FF0000"/>
                </a:solidFill>
              </a:rPr>
              <a:t>2h reales </a:t>
            </a:r>
            <a:r>
              <a:rPr lang="es-ES" altLang="es-ES" sz="2000" b="1" dirty="0">
                <a:solidFill>
                  <a:srgbClr val="000000"/>
                </a:solidFill>
              </a:rPr>
              <a:t>&gt;&gt;&gt; 110’, </a:t>
            </a:r>
            <a:r>
              <a:rPr lang="es-ES" altLang="es-ES" sz="2000" b="1" dirty="0">
                <a:solidFill>
                  <a:srgbClr val="FF0000"/>
                </a:solidFill>
              </a:rPr>
              <a:t>1h50’ docencia efectiva clase</a:t>
            </a:r>
          </a:p>
          <a:p>
            <a:pPr marL="342900" indent="-34290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s-ES" altLang="es-ES" sz="2000" b="1" dirty="0">
                <a:solidFill>
                  <a:srgbClr val="000000"/>
                </a:solidFill>
              </a:rPr>
              <a:t>2 clases de 2h </a:t>
            </a:r>
            <a:r>
              <a:rPr lang="es-ES" altLang="es-ES" sz="2000" b="1" dirty="0" err="1">
                <a:solidFill>
                  <a:srgbClr val="000000"/>
                </a:solidFill>
              </a:rPr>
              <a:t>reais</a:t>
            </a:r>
            <a:r>
              <a:rPr lang="es-ES" altLang="es-ES" sz="2000" b="1" dirty="0">
                <a:solidFill>
                  <a:srgbClr val="000000"/>
                </a:solidFill>
              </a:rPr>
              <a:t> á semana &gt;&gt;&gt; </a:t>
            </a:r>
            <a:r>
              <a:rPr lang="es-ES" altLang="es-ES" sz="2000" b="1" dirty="0">
                <a:solidFill>
                  <a:srgbClr val="FF0000"/>
                </a:solidFill>
              </a:rPr>
              <a:t>4h </a:t>
            </a:r>
            <a:r>
              <a:rPr lang="es-ES" altLang="es-ES" sz="2000" b="1" dirty="0" err="1">
                <a:solidFill>
                  <a:srgbClr val="FF0000"/>
                </a:solidFill>
              </a:rPr>
              <a:t>reais</a:t>
            </a:r>
            <a:r>
              <a:rPr lang="es-ES" altLang="es-ES" sz="2000" b="1" dirty="0">
                <a:solidFill>
                  <a:srgbClr val="FF0000"/>
                </a:solidFill>
              </a:rPr>
              <a:t> á semana</a:t>
            </a:r>
          </a:p>
          <a:p>
            <a:pPr marL="342900" indent="-342900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s-ES" altLang="es-ES" sz="2000" b="1" dirty="0">
                <a:solidFill>
                  <a:srgbClr val="000000"/>
                </a:solidFill>
              </a:rPr>
              <a:t>54h </a:t>
            </a:r>
            <a:r>
              <a:rPr lang="es-ES" altLang="es-ES" sz="2000" b="1" dirty="0" err="1">
                <a:solidFill>
                  <a:srgbClr val="000000"/>
                </a:solidFill>
              </a:rPr>
              <a:t>reais</a:t>
            </a:r>
            <a:r>
              <a:rPr lang="es-ES" altLang="es-ES" sz="2000" b="1" dirty="0">
                <a:solidFill>
                  <a:srgbClr val="000000"/>
                </a:solidFill>
              </a:rPr>
              <a:t> / 4h </a:t>
            </a:r>
            <a:r>
              <a:rPr lang="es-ES" altLang="es-ES" sz="2000" b="1" dirty="0" err="1">
                <a:solidFill>
                  <a:srgbClr val="000000"/>
                </a:solidFill>
              </a:rPr>
              <a:t>reais</a:t>
            </a:r>
            <a:r>
              <a:rPr lang="es-ES" altLang="es-ES" sz="2000" b="1" dirty="0">
                <a:solidFill>
                  <a:srgbClr val="000000"/>
                </a:solidFill>
              </a:rPr>
              <a:t> á semana &gt;&gt;&gt; </a:t>
            </a:r>
            <a:r>
              <a:rPr lang="es-ES" altLang="es-ES" sz="2000" b="1" dirty="0">
                <a:solidFill>
                  <a:srgbClr val="FF0000"/>
                </a:solidFill>
              </a:rPr>
              <a:t>13,5 semanas (S01-S14)</a:t>
            </a:r>
          </a:p>
          <a:p>
            <a:pPr marL="1085850" lvl="1" indent="-342900">
              <a:spcAft>
                <a:spcPts val="1200"/>
              </a:spcAft>
              <a:buClrTx/>
              <a:buFont typeface="Courier New" panose="02070309020205020404" pitchFamily="49" charset="0"/>
              <a:buChar char="o"/>
            </a:pPr>
            <a:r>
              <a:rPr lang="es-ES" altLang="es-ES" sz="2000" b="1" dirty="0">
                <a:solidFill>
                  <a:srgbClr val="FF0000"/>
                </a:solidFill>
              </a:rPr>
              <a:t>2 prácticas </a:t>
            </a:r>
            <a:r>
              <a:rPr lang="es-ES" altLang="es-ES" sz="2000" b="1" dirty="0">
                <a:solidFill>
                  <a:srgbClr val="000000"/>
                </a:solidFill>
              </a:rPr>
              <a:t>a entregar: </a:t>
            </a:r>
            <a:r>
              <a:rPr lang="es-ES" altLang="es-ES" sz="2000" b="1" dirty="0">
                <a:solidFill>
                  <a:srgbClr val="FF0000"/>
                </a:solidFill>
              </a:rPr>
              <a:t>S08</a:t>
            </a:r>
            <a:r>
              <a:rPr lang="es-ES" altLang="es-ES" sz="2000" b="1" dirty="0">
                <a:solidFill>
                  <a:srgbClr val="000000"/>
                </a:solidFill>
              </a:rPr>
              <a:t> e </a:t>
            </a:r>
            <a:r>
              <a:rPr lang="es-ES" altLang="es-ES" sz="2000" b="1" dirty="0">
                <a:solidFill>
                  <a:srgbClr val="FF0000"/>
                </a:solidFill>
              </a:rPr>
              <a:t>S12</a:t>
            </a:r>
          </a:p>
          <a:p>
            <a:pPr marL="1085850" lvl="1" indent="-342900">
              <a:spcAft>
                <a:spcPts val="1200"/>
              </a:spcAft>
              <a:buClrTx/>
              <a:buFont typeface="Courier New" panose="02070309020205020404" pitchFamily="49" charset="0"/>
              <a:buChar char="o"/>
            </a:pPr>
            <a:r>
              <a:rPr lang="es-ES" altLang="es-ES" sz="2000" b="1" dirty="0">
                <a:solidFill>
                  <a:srgbClr val="FF0000"/>
                </a:solidFill>
              </a:rPr>
              <a:t>2 </a:t>
            </a:r>
            <a:r>
              <a:rPr lang="es-ES" altLang="es-ES" sz="2000" b="1" dirty="0" err="1">
                <a:solidFill>
                  <a:srgbClr val="FF0000"/>
                </a:solidFill>
              </a:rPr>
              <a:t>exames</a:t>
            </a:r>
            <a:r>
              <a:rPr lang="es-ES" altLang="es-ES" sz="2000" b="1" dirty="0">
                <a:solidFill>
                  <a:srgbClr val="000000"/>
                </a:solidFill>
              </a:rPr>
              <a:t> tipo test a realizar: </a:t>
            </a:r>
            <a:r>
              <a:rPr lang="es-ES" altLang="es-ES" sz="2000" b="1" dirty="0">
                <a:solidFill>
                  <a:srgbClr val="FF0000"/>
                </a:solidFill>
              </a:rPr>
              <a:t>S09</a:t>
            </a:r>
            <a:r>
              <a:rPr lang="es-ES" altLang="es-ES" sz="2000" b="1" dirty="0">
                <a:solidFill>
                  <a:srgbClr val="000000"/>
                </a:solidFill>
              </a:rPr>
              <a:t> e </a:t>
            </a:r>
            <a:r>
              <a:rPr lang="es-ES" altLang="es-ES" sz="2000" b="1" dirty="0">
                <a:solidFill>
                  <a:srgbClr val="FF0000"/>
                </a:solidFill>
              </a:rPr>
              <a:t>S14</a:t>
            </a:r>
          </a:p>
          <a:p>
            <a:pPr marL="1085850" lvl="1" indent="-342900">
              <a:spcAft>
                <a:spcPts val="1200"/>
              </a:spcAft>
              <a:buClrTx/>
              <a:buFont typeface="Courier New" panose="02070309020205020404" pitchFamily="49" charset="0"/>
              <a:buChar char="o"/>
            </a:pPr>
            <a:r>
              <a:rPr lang="es-ES" altLang="es-ES" sz="2000" b="1" dirty="0">
                <a:solidFill>
                  <a:srgbClr val="000000"/>
                </a:solidFill>
              </a:rPr>
              <a:t>Docencia Prof. </a:t>
            </a:r>
            <a:r>
              <a:rPr lang="es-ES" altLang="es-ES" sz="2000" b="1" dirty="0">
                <a:solidFill>
                  <a:srgbClr val="FF0000"/>
                </a:solidFill>
              </a:rPr>
              <a:t>J. Miquel</a:t>
            </a:r>
            <a:r>
              <a:rPr lang="es-ES" altLang="es-ES" sz="2000" b="1" dirty="0">
                <a:solidFill>
                  <a:srgbClr val="000000"/>
                </a:solidFill>
              </a:rPr>
              <a:t>: S01-S12, S14 (</a:t>
            </a:r>
            <a:r>
              <a:rPr lang="es-ES" altLang="es-ES" sz="2000" b="1" dirty="0">
                <a:solidFill>
                  <a:srgbClr val="FF0000"/>
                </a:solidFill>
              </a:rPr>
              <a:t>12,5 semanas, 50h</a:t>
            </a:r>
            <a:r>
              <a:rPr lang="es-ES" altLang="es-ES" sz="2000" b="1" dirty="0">
                <a:solidFill>
                  <a:srgbClr val="000000"/>
                </a:solidFill>
              </a:rPr>
              <a:t>)</a:t>
            </a:r>
          </a:p>
          <a:p>
            <a:pPr marL="1085850" lvl="1" indent="-342900">
              <a:spcAft>
                <a:spcPts val="1200"/>
              </a:spcAft>
              <a:buClrTx/>
              <a:buFont typeface="Courier New" panose="02070309020205020404" pitchFamily="49" charset="0"/>
              <a:buChar char="o"/>
            </a:pPr>
            <a:r>
              <a:rPr lang="es-ES" altLang="es-ES" sz="2000" b="1" dirty="0">
                <a:solidFill>
                  <a:srgbClr val="000000"/>
                </a:solidFill>
              </a:rPr>
              <a:t>Docencia Prof. </a:t>
            </a:r>
            <a:r>
              <a:rPr lang="es-ES" altLang="es-ES" sz="2000" b="1" dirty="0">
                <a:solidFill>
                  <a:srgbClr val="FF0000"/>
                </a:solidFill>
              </a:rPr>
              <a:t>L. Lorenzo </a:t>
            </a:r>
            <a:r>
              <a:rPr lang="es-ES" altLang="es-ES" sz="2000" b="1" dirty="0">
                <a:solidFill>
                  <a:srgbClr val="000000"/>
                </a:solidFill>
              </a:rPr>
              <a:t>e </a:t>
            </a:r>
            <a:r>
              <a:rPr lang="es-ES" altLang="es-ES" sz="2000" b="1" dirty="0">
                <a:solidFill>
                  <a:srgbClr val="FF0000"/>
                </a:solidFill>
              </a:rPr>
              <a:t>J. Peleteiro</a:t>
            </a:r>
            <a:r>
              <a:rPr lang="es-ES" altLang="es-ES" sz="2000" b="1" dirty="0">
                <a:solidFill>
                  <a:srgbClr val="000000"/>
                </a:solidFill>
              </a:rPr>
              <a:t>: S13 (</a:t>
            </a:r>
            <a:r>
              <a:rPr lang="es-ES" altLang="es-ES" sz="2000" b="1" dirty="0">
                <a:solidFill>
                  <a:srgbClr val="FF0000"/>
                </a:solidFill>
              </a:rPr>
              <a:t>1 semana, 4h</a:t>
            </a:r>
            <a:r>
              <a:rPr lang="es-ES" altLang="es-ES" sz="20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E7CA0C0D-8805-7845-B5C9-8C7A5567B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“FERRAMENTAS PARA 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PLANIFICACIÓN DOCENTE</a:t>
            </a:r>
          </a:p>
        </p:txBody>
      </p:sp>
    </p:spTree>
    <p:custDataLst>
      <p:tags r:id="rId1"/>
    </p:custDataLst>
  </p:cSld>
  <p:clrMapOvr>
    <a:masterClrMapping/>
  </p:clrMapOvr>
  <p:transition advTm="2319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30396B98-6249-B24D-BDC1-335D737C3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B5525517-3F81-384B-9ABD-C408B508CE5C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11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  <a:p>
            <a:pPr algn="r">
              <a:buClrTx/>
              <a:buFontTx/>
              <a:buNone/>
            </a:pPr>
            <a:r>
              <a:rPr lang="es-ES" altLang="es-ES" sz="1400" dirty="0">
                <a:solidFill>
                  <a:srgbClr val="000000"/>
                </a:solidFill>
              </a:rPr>
              <a:t>
</a:t>
            </a:r>
          </a:p>
        </p:txBody>
      </p:sp>
      <p:grpSp>
        <p:nvGrpSpPr>
          <p:cNvPr id="21507" name="Group 2">
            <a:extLst>
              <a:ext uri="{FF2B5EF4-FFF2-40B4-BE49-F238E27FC236}">
                <a16:creationId xmlns:a16="http://schemas.microsoft.com/office/drawing/2014/main" id="{23D3378D-6BA0-2C45-98EF-AB2483DB2A9C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28775"/>
            <a:ext cx="7923213" cy="4606925"/>
            <a:chOff x="384" y="1026"/>
            <a:chExt cx="4991" cy="2902"/>
          </a:xfrm>
        </p:grpSpPr>
        <p:sp>
          <p:nvSpPr>
            <p:cNvPr id="12291" name="Rectangle 3">
              <a:extLst>
                <a:ext uri="{FF2B5EF4-FFF2-40B4-BE49-F238E27FC236}">
                  <a16:creationId xmlns:a16="http://schemas.microsoft.com/office/drawing/2014/main" id="{D55CDF38-786B-B443-8D39-779AE7D7C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80000" tIns="180000" rIns="18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gl-ES" altLang="es-ES" sz="1800" dirty="0">
                <a:solidFill>
                  <a:srgbClr val="000000"/>
                </a:solidFill>
              </a:endParaRPr>
            </a:p>
            <a:p>
              <a:pPr algn="ctr">
                <a:spcBef>
                  <a:spcPts val="950"/>
                </a:spcBef>
                <a:buSzPct val="100000"/>
                <a:defRPr/>
              </a:pPr>
              <a:endParaRPr lang="gl-ES" altLang="es-ES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spcBef>
                  <a:spcPts val="950"/>
                </a:spcBef>
                <a:buSzPct val="100000"/>
                <a:defRPr/>
              </a:pPr>
              <a:r>
                <a:rPr lang="gl-ES" altLang="es-ES" sz="3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PRESENTACIÓN</a:t>
              </a:r>
            </a:p>
            <a:p>
              <a:pPr algn="ctr">
                <a:spcBef>
                  <a:spcPts val="950"/>
                </a:spcBef>
                <a:buSzPct val="100000"/>
                <a:defRPr/>
              </a:pPr>
              <a:endParaRPr lang="gl-ES" altLang="es-ES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spcBef>
                  <a:spcPts val="700"/>
                </a:spcBef>
                <a:buSzPct val="100000"/>
                <a:defRPr/>
              </a:pPr>
              <a:r>
                <a:rPr lang="gl-ES" altLang="es-E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“CONTIDOS”</a:t>
              </a:r>
            </a:p>
          </p:txBody>
        </p:sp>
        <p:sp>
          <p:nvSpPr>
            <p:cNvPr id="21510" name="Rectangle 4">
              <a:extLst>
                <a:ext uri="{FF2B5EF4-FFF2-40B4-BE49-F238E27FC236}">
                  <a16:creationId xmlns:a16="http://schemas.microsoft.com/office/drawing/2014/main" id="{259C9EC6-6726-534A-BBBF-818D37AC4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s-ES"/>
            </a:p>
          </p:txBody>
        </p:sp>
      </p:grpSp>
      <p:sp>
        <p:nvSpPr>
          <p:cNvPr id="12293" name="Text Box 5">
            <a:extLst>
              <a:ext uri="{FF2B5EF4-FFF2-40B4-BE49-F238E27FC236}">
                <a16:creationId xmlns:a16="http://schemas.microsoft.com/office/drawing/2014/main" id="{0D822FAE-9063-0E4F-AD6D-555B29B04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CONTENIDOS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1684252C-D958-9849-AD02-F06986678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“FERRAMENTAS PARA 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CONTIDOS</a:t>
            </a:r>
          </a:p>
        </p:txBody>
      </p:sp>
    </p:spTree>
  </p:cSld>
  <p:clrMapOvr>
    <a:masterClrMapping/>
  </p:clrMapOvr>
  <p:transition advTm="766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3D7C1FDC-7D9F-B34C-8B28-B1B0D1D0B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35A5EA3-D571-6549-8BDB-C63721D2915E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12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  <a:p>
            <a:pPr algn="r">
              <a:buClrTx/>
              <a:buFontTx/>
              <a:buNone/>
            </a:pPr>
            <a:r>
              <a:rPr lang="es-ES" altLang="es-ES" sz="1400" dirty="0">
                <a:solidFill>
                  <a:srgbClr val="000000"/>
                </a:solidFill>
              </a:rPr>
              <a:t>
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4A7B3153-B317-7D49-96BF-897424BBB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CONTENIDOS</a:t>
            </a:r>
          </a:p>
        </p:txBody>
      </p:sp>
      <p:pic>
        <p:nvPicPr>
          <p:cNvPr id="23556" name="Picture 6">
            <a:extLst>
              <a:ext uri="{FF2B5EF4-FFF2-40B4-BE49-F238E27FC236}">
                <a16:creationId xmlns:a16="http://schemas.microsoft.com/office/drawing/2014/main" id="{B67008D8-494D-814A-ACF6-A5328F9A8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25638"/>
            <a:ext cx="7486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5C82D5B2-CEBA-9A41-A1EA-330D4D9AC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“FERRAMENTAS PARA 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CONTIDOS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AF87812F-6A70-FA4B-B6F8-F06376236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420888"/>
            <a:ext cx="7460497" cy="1326794"/>
          </a:xfrm>
          <a:prstGeom prst="rect">
            <a:avLst/>
          </a:prstGeom>
        </p:spPr>
      </p:pic>
    </p:spTree>
  </p:cSld>
  <p:clrMapOvr>
    <a:masterClrMapping/>
  </p:clrMapOvr>
  <p:transition advTm="11128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6CCA2E91-0F56-5D4C-9FB7-30575F1CF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675C1D23-A9AB-A643-B26E-D38DD4825F4A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13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  <a:p>
            <a:pPr algn="r">
              <a:buClrTx/>
              <a:buFontTx/>
              <a:buNone/>
            </a:pPr>
            <a:r>
              <a:rPr lang="es-ES" altLang="es-ES" sz="1400" dirty="0">
                <a:solidFill>
                  <a:srgbClr val="000000"/>
                </a:solidFill>
              </a:rPr>
              <a:t>
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E8DCD21A-5B3D-EE4D-A9FE-8F7E43AD5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CONTENIDOS</a:t>
            </a:r>
          </a:p>
        </p:txBody>
      </p:sp>
      <p:pic>
        <p:nvPicPr>
          <p:cNvPr id="25603" name="Picture 5">
            <a:extLst>
              <a:ext uri="{FF2B5EF4-FFF2-40B4-BE49-F238E27FC236}">
                <a16:creationId xmlns:a16="http://schemas.microsoft.com/office/drawing/2014/main" id="{8E046291-5530-B24F-B663-8957B7E58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25638"/>
            <a:ext cx="7486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195F1F74-D3B9-3242-AB01-10F823600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“FERRAMENTAS PARA 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CONTIDOS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5E0EDABC-F973-B346-9CF5-C0B10B9FD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40558"/>
            <a:ext cx="7486650" cy="1486401"/>
          </a:xfrm>
          <a:prstGeom prst="rect">
            <a:avLst/>
          </a:prstGeom>
        </p:spPr>
      </p:pic>
    </p:spTree>
  </p:cSld>
  <p:clrMapOvr>
    <a:masterClrMapping/>
  </p:clrMapOvr>
  <p:transition advTm="17285"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3658AF42-C2DA-5748-8544-6FE39AB5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81B8171-AC42-EA43-B9B5-9928B70BAE4E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14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  <a:p>
            <a:pPr algn="r">
              <a:buClrTx/>
              <a:buFontTx/>
              <a:buNone/>
            </a:pPr>
            <a:r>
              <a:rPr lang="es-ES" altLang="es-ES" sz="1400" dirty="0">
                <a:solidFill>
                  <a:srgbClr val="000000"/>
                </a:solidFill>
              </a:rPr>
              <a:t>
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B7FD7CA7-24DA-EA44-A9CA-DA95B3E8F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CONTENIDOS</a:t>
            </a:r>
          </a:p>
        </p:txBody>
      </p:sp>
      <p:pic>
        <p:nvPicPr>
          <p:cNvPr id="27651" name="Picture 5">
            <a:extLst>
              <a:ext uri="{FF2B5EF4-FFF2-40B4-BE49-F238E27FC236}">
                <a16:creationId xmlns:a16="http://schemas.microsoft.com/office/drawing/2014/main" id="{EDFFF21C-B3A9-1B45-A13D-E0C03FB7E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25638"/>
            <a:ext cx="7486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F5193A1D-A27D-074C-ABBA-6D6555159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“FERRAMENTAS PARA 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CONTIDOS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59412F2D-5493-DC4D-860A-2D04C0718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433220"/>
            <a:ext cx="7486650" cy="3372267"/>
          </a:xfrm>
          <a:prstGeom prst="rect">
            <a:avLst/>
          </a:prstGeom>
        </p:spPr>
      </p:pic>
    </p:spTree>
  </p:cSld>
  <p:clrMapOvr>
    <a:masterClrMapping/>
  </p:clrMapOvr>
  <p:transition advTm="32254"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3658AF42-C2DA-5748-8544-6FE39AB5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81B8171-AC42-EA43-B9B5-9928B70BAE4E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15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  <a:p>
            <a:pPr algn="r">
              <a:buClrTx/>
              <a:buFontTx/>
              <a:buNone/>
            </a:pPr>
            <a:r>
              <a:rPr lang="es-ES" altLang="es-ES" sz="1400" dirty="0">
                <a:solidFill>
                  <a:srgbClr val="000000"/>
                </a:solidFill>
              </a:rPr>
              <a:t>
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B7FD7CA7-24DA-EA44-A9CA-DA95B3E8F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CONTENIDOS</a:t>
            </a:r>
          </a:p>
        </p:txBody>
      </p:sp>
      <p:pic>
        <p:nvPicPr>
          <p:cNvPr id="27651" name="Picture 5">
            <a:extLst>
              <a:ext uri="{FF2B5EF4-FFF2-40B4-BE49-F238E27FC236}">
                <a16:creationId xmlns:a16="http://schemas.microsoft.com/office/drawing/2014/main" id="{EDFFF21C-B3A9-1B45-A13D-E0C03FB7E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25638"/>
            <a:ext cx="7486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C473B690-8609-D041-AF6B-4F57B981F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“FERRAMENTAS PARA 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CONTIDOS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33EF9E-5862-2E4C-A0F7-1AE74C75B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4" y="2492895"/>
            <a:ext cx="7486649" cy="6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26594"/>
      </p:ext>
    </p:extLst>
  </p:cSld>
  <p:clrMapOvr>
    <a:masterClrMapping/>
  </p:clrMapOvr>
  <p:transition advTm="32254"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3658AF42-C2DA-5748-8544-6FE39AB5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81B8171-AC42-EA43-B9B5-9928B70BAE4E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16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  <a:p>
            <a:pPr algn="r">
              <a:buClrTx/>
              <a:buFontTx/>
              <a:buNone/>
            </a:pPr>
            <a:r>
              <a:rPr lang="es-ES" altLang="es-ES" sz="1400" dirty="0">
                <a:solidFill>
                  <a:srgbClr val="000000"/>
                </a:solidFill>
              </a:rPr>
              <a:t>
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B7FD7CA7-24DA-EA44-A9CA-DA95B3E8F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CONTENIDOS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9A8B865-2FC4-F340-A963-CCDCC0CC3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“FERRAMENTAS PARA 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CONTIDOS</a:t>
            </a: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F66BAE3-9370-244A-892F-0AFAD4629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1628800"/>
            <a:ext cx="7272337" cy="48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24429"/>
      </p:ext>
    </p:extLst>
  </p:cSld>
  <p:clrMapOvr>
    <a:masterClrMapping/>
  </p:clrMapOvr>
  <p:transition advTm="32254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AC629782-5895-8741-892B-D7F66B35D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7F78190-A267-894A-AB36-004B6C9F007E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17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  <a:p>
            <a:pPr algn="r">
              <a:buClrTx/>
              <a:buFontTx/>
              <a:buNone/>
            </a:pPr>
            <a:r>
              <a:rPr lang="es-ES" altLang="es-ES" sz="1400" dirty="0">
                <a:solidFill>
                  <a:srgbClr val="000000"/>
                </a:solidFill>
              </a:rPr>
              <a:t>
</a:t>
            </a:r>
          </a:p>
        </p:txBody>
      </p:sp>
      <p:grpSp>
        <p:nvGrpSpPr>
          <p:cNvPr id="19458" name="Group 2">
            <a:extLst>
              <a:ext uri="{FF2B5EF4-FFF2-40B4-BE49-F238E27FC236}">
                <a16:creationId xmlns:a16="http://schemas.microsoft.com/office/drawing/2014/main" id="{A64BF379-61CB-8746-A96F-1298B1762179}"/>
              </a:ext>
            </a:extLst>
          </p:cNvPr>
          <p:cNvGrpSpPr>
            <a:grpSpLocks/>
          </p:cNvGrpSpPr>
          <p:nvPr/>
        </p:nvGrpSpPr>
        <p:grpSpPr bwMode="auto">
          <a:xfrm>
            <a:off x="2235200" y="2060575"/>
            <a:ext cx="5078413" cy="898525"/>
            <a:chOff x="1408" y="1298"/>
            <a:chExt cx="3199" cy="566"/>
          </a:xfrm>
        </p:grpSpPr>
        <p:sp>
          <p:nvSpPr>
            <p:cNvPr id="29708" name="Text Box 3">
              <a:extLst>
                <a:ext uri="{FF2B5EF4-FFF2-40B4-BE49-F238E27FC236}">
                  <a16:creationId xmlns:a16="http://schemas.microsoft.com/office/drawing/2014/main" id="{6B9899D1-C347-3E4C-A903-F9F9059B6D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0" y="1408"/>
              <a:ext cx="236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250"/>
                </a:spcBef>
                <a:buClrTx/>
                <a:buFontTx/>
                <a:buNone/>
              </a:pPr>
              <a:r>
                <a:rPr lang="es-ES" altLang="es-ES" sz="2000" b="1" dirty="0" err="1">
                  <a:solidFill>
                    <a:srgbClr val="000000"/>
                  </a:solidFill>
                </a:rPr>
                <a:t>Coñecemento</a:t>
              </a:r>
              <a:endParaRPr lang="es-ES" altLang="es-ES" sz="2000" b="1" dirty="0">
                <a:solidFill>
                  <a:srgbClr val="000000"/>
                </a:solidFill>
              </a:endParaRPr>
            </a:p>
          </p:txBody>
        </p:sp>
        <p:pic>
          <p:nvPicPr>
            <p:cNvPr id="29709" name="Picture 4">
              <a:extLst>
                <a:ext uri="{FF2B5EF4-FFF2-40B4-BE49-F238E27FC236}">
                  <a16:creationId xmlns:a16="http://schemas.microsoft.com/office/drawing/2014/main" id="{51EA2491-6E72-E743-81B7-BB116D0F9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" y="1298"/>
              <a:ext cx="63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1" name="Group 5">
            <a:extLst>
              <a:ext uri="{FF2B5EF4-FFF2-40B4-BE49-F238E27FC236}">
                <a16:creationId xmlns:a16="http://schemas.microsoft.com/office/drawing/2014/main" id="{3BB2C8B4-A378-D848-ADDB-D395E3EB9093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3141663"/>
            <a:ext cx="5180012" cy="898525"/>
            <a:chOff x="1429" y="1979"/>
            <a:chExt cx="3263" cy="566"/>
          </a:xfrm>
        </p:grpSpPr>
        <p:pic>
          <p:nvPicPr>
            <p:cNvPr id="29706" name="Picture 6">
              <a:extLst>
                <a:ext uri="{FF2B5EF4-FFF2-40B4-BE49-F238E27FC236}">
                  <a16:creationId xmlns:a16="http://schemas.microsoft.com/office/drawing/2014/main" id="{0F7DD26F-0E4A-E443-B44D-1B6591D3C1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979"/>
              <a:ext cx="63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Text Box 7">
              <a:extLst>
                <a:ext uri="{FF2B5EF4-FFF2-40B4-BE49-F238E27FC236}">
                  <a16:creationId xmlns:a16="http://schemas.microsoft.com/office/drawing/2014/main" id="{29597EC0-4665-AE43-8ADD-E0BB194C6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5" y="2097"/>
              <a:ext cx="23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250"/>
                </a:spcBef>
                <a:buClrTx/>
                <a:buFontTx/>
                <a:buNone/>
              </a:pPr>
              <a:r>
                <a:rPr lang="es-ES" altLang="es-ES" sz="2000" b="1">
                  <a:solidFill>
                    <a:srgbClr val="000000"/>
                  </a:solidFill>
                </a:rPr>
                <a:t>Dominio</a:t>
              </a:r>
            </a:p>
          </p:txBody>
        </p:sp>
      </p:grpSp>
      <p:grpSp>
        <p:nvGrpSpPr>
          <p:cNvPr id="19464" name="Group 8">
            <a:extLst>
              <a:ext uri="{FF2B5EF4-FFF2-40B4-BE49-F238E27FC236}">
                <a16:creationId xmlns:a16="http://schemas.microsoft.com/office/drawing/2014/main" id="{17CB82B2-2E7C-2847-910D-083A0D25E3BE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4292600"/>
            <a:ext cx="5180012" cy="898525"/>
            <a:chOff x="1429" y="2704"/>
            <a:chExt cx="3263" cy="566"/>
          </a:xfrm>
        </p:grpSpPr>
        <p:pic>
          <p:nvPicPr>
            <p:cNvPr id="29704" name="Picture 9">
              <a:extLst>
                <a:ext uri="{FF2B5EF4-FFF2-40B4-BE49-F238E27FC236}">
                  <a16:creationId xmlns:a16="http://schemas.microsoft.com/office/drawing/2014/main" id="{7B56EC43-43BF-AD40-95AF-5F701AFCA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82" t="5807" r="32460" b="11615"/>
            <a:stretch>
              <a:fillRect/>
            </a:stretch>
          </p:blipFill>
          <p:spPr bwMode="auto">
            <a:xfrm>
              <a:off x="1429" y="2704"/>
              <a:ext cx="639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Text Box 10">
              <a:extLst>
                <a:ext uri="{FF2B5EF4-FFF2-40B4-BE49-F238E27FC236}">
                  <a16:creationId xmlns:a16="http://schemas.microsoft.com/office/drawing/2014/main" id="{79C4E66B-1164-9640-91B0-070466A35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5" y="2805"/>
              <a:ext cx="236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250"/>
                </a:spcBef>
                <a:buClrTx/>
                <a:buFontTx/>
                <a:buNone/>
              </a:pPr>
              <a:r>
                <a:rPr lang="es-ES" altLang="es-ES" sz="2000" b="1" dirty="0" err="1">
                  <a:solidFill>
                    <a:srgbClr val="000000"/>
                  </a:solidFill>
                </a:rPr>
                <a:t>Aproveitamento</a:t>
              </a:r>
              <a:endParaRPr lang="es-ES" altLang="es-ES" sz="2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9467" name="Text Box 11">
            <a:extLst>
              <a:ext uri="{FF2B5EF4-FFF2-40B4-BE49-F238E27FC236}">
                <a16:creationId xmlns:a16="http://schemas.microsoft.com/office/drawing/2014/main" id="{70F86CD4-B609-EF47-B328-7A8C89C3D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248275"/>
            <a:ext cx="70104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635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gl-ES" altLang="es-ES" sz="2000" dirty="0">
                <a:solidFill>
                  <a:srgbClr val="000000"/>
                </a:solidFill>
              </a:rPr>
              <a:t>...	das ferramentas informáticas aplicables no PROCESO da Tradución (no sentido máis amplo do termo)</a:t>
            </a: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8A41B51D-0A76-DC46-ABEA-A69087FE8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CONTENIDOS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C4930A69-7E74-3147-B11C-BAB1924C7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“FERRAMENTAS PARA 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CONTIDOS</a:t>
            </a:r>
          </a:p>
        </p:txBody>
      </p:sp>
    </p:spTree>
    <p:custDataLst>
      <p:tags r:id="rId1"/>
    </p:custDataLst>
  </p:cSld>
  <p:clrMapOvr>
    <a:masterClrMapping/>
  </p:clrMapOvr>
  <p:transition advTm="22573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58D4878B-EB7A-EE4C-A432-B36978516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4C7FA6EA-9895-4346-AC89-4ED3E56FB215}" type="slidenum">
              <a:rPr lang="es-ES" altLang="es-ES" sz="14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</a:t>
            </a:fld>
            <a:r>
              <a:rPr lang="es-ES" altLang="es-ES" sz="1400">
                <a:solidFill>
                  <a:srgbClr val="000000"/>
                </a:solidFill>
              </a:rPr>
              <a:t>-60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7C338859-EBCD-D147-954E-8D2F457E2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9025B56-FF3E-654D-8716-060D8ADE1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573463"/>
            <a:ext cx="8642350" cy="28797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80000" tIns="180000" rIns="18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200"/>
              </a:spcBef>
              <a:buSzPct val="100000"/>
              <a:defRPr/>
            </a:pPr>
            <a:endParaRPr lang="gl-ES" altLang="es-E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SzPct val="100000"/>
              <a:defRPr/>
            </a:pPr>
            <a:endParaRPr lang="gl-ES" altLang="es-ES" sz="3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SzPct val="100000"/>
              <a:defRPr/>
            </a:pPr>
            <a:r>
              <a:rPr lang="gl-ES" altLang="es-E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CONTIDO</a:t>
            </a:r>
          </a:p>
          <a:p>
            <a:pPr algn="ctr">
              <a:buSzPct val="100000"/>
              <a:defRPr/>
            </a:pPr>
            <a:r>
              <a:rPr lang="gl-ES" altLang="es-E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– MATERIA: “FERRAMENTAS PARA A TI,  I: INFORMÁTICA” (INF1)</a:t>
            </a:r>
            <a:endParaRPr lang="gl-ES" altLang="es-ES" sz="3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F93F657F-1F7F-B149-B633-C04E1702D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573463"/>
            <a:ext cx="8642350" cy="28797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  <p:pic>
        <p:nvPicPr>
          <p:cNvPr id="3078" name="Picture 5">
            <a:extLst>
              <a:ext uri="{FF2B5EF4-FFF2-40B4-BE49-F238E27FC236}">
                <a16:creationId xmlns:a16="http://schemas.microsoft.com/office/drawing/2014/main" id="{61E59BA2-01D6-7247-BEAE-0FE607DF0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05"/>
          <a:stretch>
            <a:fillRect/>
          </a:stretch>
        </p:blipFill>
        <p:spPr bwMode="auto">
          <a:xfrm>
            <a:off x="4208463" y="836613"/>
            <a:ext cx="6508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884B459D-0FEE-AB43-8A9B-4CCFDBC00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60350"/>
            <a:ext cx="8642350" cy="33131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0" tIns="180000" rIns="180000" bIns="46800"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sz="1800" dirty="0"/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sz="1800" dirty="0"/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sz="1800" dirty="0"/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 sz="1800" dirty="0"/>
          </a:p>
          <a:p>
            <a:pPr algn="ctr">
              <a:lnSpc>
                <a:spcPct val="140000"/>
              </a:lnSpc>
              <a:spcBef>
                <a:spcPts val="3600"/>
              </a:spcBef>
              <a:buSzPct val="100000"/>
              <a:defRPr/>
            </a:pPr>
            <a:r>
              <a:rPr lang="es-ES" sz="3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TEMA 1</a:t>
            </a:r>
          </a:p>
          <a:p>
            <a:pPr algn="ctr">
              <a:spcBef>
                <a:spcPts val="1200"/>
              </a:spcBef>
              <a:buSzPct val="100000"/>
              <a:defRPr/>
            </a:pPr>
            <a:endParaRPr lang="es-E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SzPct val="100000"/>
              <a:defRPr/>
            </a:pPr>
            <a:endParaRPr lang="es-E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0" name="Rectangle 7">
            <a:extLst>
              <a:ext uri="{FF2B5EF4-FFF2-40B4-BE49-F238E27FC236}">
                <a16:creationId xmlns:a16="http://schemas.microsoft.com/office/drawing/2014/main" id="{D68540D7-8599-F540-B5DB-4C0D7A1F2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260350"/>
            <a:ext cx="8642350" cy="61928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_tradnl" altLang="es-ES"/>
          </a:p>
        </p:txBody>
      </p:sp>
    </p:spTree>
    <p:custDataLst>
      <p:tags r:id="rId1"/>
    </p:custDataLst>
  </p:cSld>
  <p:clrMapOvr>
    <a:masterClrMapping/>
  </p:clrMapOvr>
  <p:transition advTm="1119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62710EF3-1221-1841-BCEB-B8229B4C5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F80FA5E-1687-8A43-B716-552515A88F3B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3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  <a:p>
            <a:pPr algn="r">
              <a:buClrTx/>
              <a:buFontTx/>
              <a:buNone/>
            </a:pPr>
            <a:r>
              <a:rPr lang="es-ES" altLang="es-ES" sz="1400" dirty="0">
                <a:solidFill>
                  <a:srgbClr val="000000"/>
                </a:solidFill>
              </a:rPr>
              <a:t>
</a:t>
            </a:r>
          </a:p>
        </p:txBody>
      </p:sp>
      <p:grpSp>
        <p:nvGrpSpPr>
          <p:cNvPr id="5123" name="Group 2">
            <a:extLst>
              <a:ext uri="{FF2B5EF4-FFF2-40B4-BE49-F238E27FC236}">
                <a16:creationId xmlns:a16="http://schemas.microsoft.com/office/drawing/2014/main" id="{31088378-C93D-D941-B990-C4CF07FD31E5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28775"/>
            <a:ext cx="7923213" cy="4606925"/>
            <a:chOff x="384" y="1026"/>
            <a:chExt cx="4991" cy="2902"/>
          </a:xfrm>
        </p:grpSpPr>
        <p:sp>
          <p:nvSpPr>
            <p:cNvPr id="4099" name="Rectangle 3">
              <a:extLst>
                <a:ext uri="{FF2B5EF4-FFF2-40B4-BE49-F238E27FC236}">
                  <a16:creationId xmlns:a16="http://schemas.microsoft.com/office/drawing/2014/main" id="{EB9EC179-BC84-744C-A70C-592FC62B1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80000" tIns="180000" rIns="18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s-ES" altLang="es-ES" sz="1800" dirty="0">
                <a:solidFill>
                  <a:srgbClr val="000000"/>
                </a:solidFill>
              </a:endParaRPr>
            </a:p>
            <a:p>
              <a:pPr algn="ctr">
                <a:spcBef>
                  <a:spcPts val="950"/>
                </a:spcBef>
                <a:buSzPct val="100000"/>
                <a:defRPr/>
              </a:pPr>
              <a:endParaRPr lang="es-ES" altLang="es-ES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spcBef>
                  <a:spcPts val="950"/>
                </a:spcBef>
                <a:buSzPct val="100000"/>
                <a:defRPr/>
              </a:pPr>
              <a:r>
                <a:rPr lang="es-ES" altLang="es-ES" sz="3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PRESENTACIÓN</a:t>
              </a:r>
            </a:p>
            <a:p>
              <a:pPr algn="ctr">
                <a:spcBef>
                  <a:spcPts val="950"/>
                </a:spcBef>
                <a:buSzPct val="100000"/>
                <a:defRPr/>
              </a:pPr>
              <a:endParaRPr lang="es-ES" altLang="es-ES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spcBef>
                  <a:spcPts val="700"/>
                </a:spcBef>
                <a:buSzPct val="100000"/>
                <a:defRPr/>
              </a:pPr>
              <a:r>
                <a:rPr lang="es-ES" altLang="es-E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“PROFESORADO”</a:t>
              </a:r>
            </a:p>
          </p:txBody>
        </p:sp>
        <p:sp>
          <p:nvSpPr>
            <p:cNvPr id="5126" name="Rectangle 4">
              <a:extLst>
                <a:ext uri="{FF2B5EF4-FFF2-40B4-BE49-F238E27FC236}">
                  <a16:creationId xmlns:a16="http://schemas.microsoft.com/office/drawing/2014/main" id="{2113D546-2675-4441-AB0E-F98C9020A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s-ES"/>
            </a:p>
          </p:txBody>
        </p:sp>
      </p:grpSp>
      <p:sp>
        <p:nvSpPr>
          <p:cNvPr id="4101" name="Text Box 5">
            <a:extLst>
              <a:ext uri="{FF2B5EF4-FFF2-40B4-BE49-F238E27FC236}">
                <a16:creationId xmlns:a16="http://schemas.microsoft.com/office/drawing/2014/main" id="{DA4680B0-A340-4F48-B755-D3237AF85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C03CF9AD-E0B2-A94D-9797-8B610DB32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“FERRAMENTAS PARA 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</p:spTree>
  </p:cSld>
  <p:clrMapOvr>
    <a:masterClrMapping/>
  </p:clrMapOvr>
  <p:transition advTm="1189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E072D2D1-C141-E746-B050-D25EB94A3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B3A36E3-B6FD-884E-9A66-D52BD8826AC2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  <a:p>
            <a:pPr algn="r">
              <a:buClrTx/>
              <a:buFontTx/>
              <a:buNone/>
            </a:pPr>
            <a:r>
              <a:rPr lang="es-ES" altLang="es-ES" sz="1400" dirty="0">
                <a:solidFill>
                  <a:srgbClr val="000000"/>
                </a:solidFill>
              </a:rPr>
              <a:t>
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D97893E6-23C2-4049-8F0C-71ECCF75F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13" y="2049891"/>
            <a:ext cx="798920" cy="11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3">
            <a:extLst>
              <a:ext uri="{FF2B5EF4-FFF2-40B4-BE49-F238E27FC236}">
                <a16:creationId xmlns:a16="http://schemas.microsoft.com/office/drawing/2014/main" id="{D2923087-13D6-6245-AD68-6F2B96FB804C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736727"/>
            <a:ext cx="6370638" cy="401638"/>
            <a:chOff x="476" y="1094"/>
            <a:chExt cx="4013" cy="253"/>
          </a:xfrm>
        </p:grpSpPr>
        <p:sp>
          <p:nvSpPr>
            <p:cNvPr id="7218" name="AutoShape 4">
              <a:extLst>
                <a:ext uri="{FF2B5EF4-FFF2-40B4-BE49-F238E27FC236}">
                  <a16:creationId xmlns:a16="http://schemas.microsoft.com/office/drawing/2014/main" id="{B64E9F5E-27CB-4D48-82A3-C9B1FCED6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117"/>
              <a:ext cx="1023" cy="203"/>
            </a:xfrm>
            <a:prstGeom prst="actionButtonBlank">
              <a:avLst/>
            </a:prstGeom>
            <a:solidFill>
              <a:srgbClr val="FFFF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s-ES" altLang="es-ES" sz="1400" b="1" dirty="0" err="1">
                  <a:solidFill>
                    <a:srgbClr val="000000"/>
                  </a:solidFill>
                </a:rPr>
                <a:t>Nome</a:t>
              </a:r>
              <a:r>
                <a:rPr lang="es-ES" altLang="es-ES" sz="1400" b="1" dirty="0">
                  <a:solidFill>
                    <a:srgbClr val="000000"/>
                  </a:solidFill>
                </a:rPr>
                <a:t> e </a:t>
              </a:r>
              <a:r>
                <a:rPr lang="es-ES" altLang="es-ES" sz="1400" b="1" dirty="0" err="1">
                  <a:solidFill>
                    <a:srgbClr val="000000"/>
                  </a:solidFill>
                </a:rPr>
                <a:t>Apelidos</a:t>
              </a:r>
              <a:endParaRPr lang="es-ES" altLang="es-E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7219" name="Text Box 5">
              <a:extLst>
                <a:ext uri="{FF2B5EF4-FFF2-40B4-BE49-F238E27FC236}">
                  <a16:creationId xmlns:a16="http://schemas.microsoft.com/office/drawing/2014/main" id="{DFDB4526-5811-4348-A58B-499EF4BA8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094"/>
              <a:ext cx="2879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250"/>
                </a:spcBef>
                <a:buClrTx/>
                <a:buFontTx/>
                <a:buNone/>
              </a:pPr>
              <a:r>
                <a:rPr lang="es-ES" altLang="es-ES" sz="2000" b="1" dirty="0">
                  <a:solidFill>
                    <a:srgbClr val="FF3300"/>
                  </a:solidFill>
                </a:rPr>
                <a:t>Joan</a:t>
              </a:r>
              <a:r>
                <a:rPr lang="es-ES" altLang="es-ES" sz="2000" b="1" dirty="0">
                  <a:solidFill>
                    <a:srgbClr val="0066FF"/>
                  </a:solidFill>
                </a:rPr>
                <a:t>  </a:t>
              </a:r>
              <a:r>
                <a:rPr lang="es-ES" altLang="es-ES" sz="2000" b="1" dirty="0">
                  <a:solidFill>
                    <a:srgbClr val="000000"/>
                  </a:solidFill>
                </a:rPr>
                <a:t>Miquel-Vergés</a:t>
              </a:r>
            </a:p>
          </p:txBody>
        </p:sp>
      </p:grpSp>
      <p:grpSp>
        <p:nvGrpSpPr>
          <p:cNvPr id="5126" name="Group 6">
            <a:extLst>
              <a:ext uri="{FF2B5EF4-FFF2-40B4-BE49-F238E27FC236}">
                <a16:creationId xmlns:a16="http://schemas.microsoft.com/office/drawing/2014/main" id="{E24974A6-6DD2-B141-922B-5CBB40C1EFA4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132013"/>
            <a:ext cx="6370638" cy="358775"/>
            <a:chOff x="476" y="1343"/>
            <a:chExt cx="4013" cy="226"/>
          </a:xfrm>
        </p:grpSpPr>
        <p:sp>
          <p:nvSpPr>
            <p:cNvPr id="7216" name="AutoShape 7">
              <a:extLst>
                <a:ext uri="{FF2B5EF4-FFF2-40B4-BE49-F238E27FC236}">
                  <a16:creationId xmlns:a16="http://schemas.microsoft.com/office/drawing/2014/main" id="{6FA1D535-55F3-DF4E-AD33-90BE53B91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366"/>
              <a:ext cx="1023" cy="203"/>
            </a:xfrm>
            <a:prstGeom prst="actionButtonBlank">
              <a:avLst/>
            </a:prstGeom>
            <a:solidFill>
              <a:srgbClr val="FFCC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s-ES" altLang="es-ES" sz="1600" b="1">
                  <a:solidFill>
                    <a:srgbClr val="000000"/>
                  </a:solidFill>
                </a:rPr>
                <a:t>Despacho</a:t>
              </a:r>
            </a:p>
          </p:txBody>
        </p:sp>
        <p:sp>
          <p:nvSpPr>
            <p:cNvPr id="7217" name="Text Box 8">
              <a:extLst>
                <a:ext uri="{FF2B5EF4-FFF2-40B4-BE49-F238E27FC236}">
                  <a16:creationId xmlns:a16="http://schemas.microsoft.com/office/drawing/2014/main" id="{2F772813-1E6C-E644-8BDF-8955FA15B4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43"/>
              <a:ext cx="287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buClrTx/>
                <a:buFontTx/>
                <a:buNone/>
              </a:pPr>
              <a:r>
                <a:rPr lang="es-ES" altLang="es-ES" sz="1600" b="1" dirty="0">
                  <a:solidFill>
                    <a:srgbClr val="000000"/>
                  </a:solidFill>
                </a:rPr>
                <a:t>C-45 (presencial) ; 1660 (Virtual)</a:t>
              </a:r>
            </a:p>
          </p:txBody>
        </p:sp>
      </p:grpSp>
      <p:grpSp>
        <p:nvGrpSpPr>
          <p:cNvPr id="5129" name="Group 9">
            <a:extLst>
              <a:ext uri="{FF2B5EF4-FFF2-40B4-BE49-F238E27FC236}">
                <a16:creationId xmlns:a16="http://schemas.microsoft.com/office/drawing/2014/main" id="{4C76C16A-EE7B-8F41-9EC8-B01461E3E51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492375"/>
            <a:ext cx="6370638" cy="357188"/>
            <a:chOff x="476" y="1570"/>
            <a:chExt cx="4013" cy="225"/>
          </a:xfrm>
        </p:grpSpPr>
        <p:sp>
          <p:nvSpPr>
            <p:cNvPr id="7214" name="AutoShape 10">
              <a:extLst>
                <a:ext uri="{FF2B5EF4-FFF2-40B4-BE49-F238E27FC236}">
                  <a16:creationId xmlns:a16="http://schemas.microsoft.com/office/drawing/2014/main" id="{9B859DC3-0FE6-124C-85E6-17C5F0513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592"/>
              <a:ext cx="1023" cy="203"/>
            </a:xfrm>
            <a:prstGeom prst="actionButtonBlank">
              <a:avLst/>
            </a:prstGeom>
            <a:solidFill>
              <a:srgbClr val="FF9933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s-ES" altLang="es-ES" sz="1600" b="1">
                  <a:solidFill>
                    <a:srgbClr val="000000"/>
                  </a:solidFill>
                </a:rPr>
                <a:t>Teléfono</a:t>
              </a:r>
            </a:p>
          </p:txBody>
        </p:sp>
        <p:sp>
          <p:nvSpPr>
            <p:cNvPr id="7215" name="Text Box 11">
              <a:extLst>
                <a:ext uri="{FF2B5EF4-FFF2-40B4-BE49-F238E27FC236}">
                  <a16:creationId xmlns:a16="http://schemas.microsoft.com/office/drawing/2014/main" id="{C5C4E243-E1B5-7041-9FF0-97B93B3A8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570"/>
              <a:ext cx="287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buClrTx/>
                <a:buFontTx/>
                <a:buNone/>
              </a:pPr>
              <a:r>
                <a:rPr lang="es-ES" altLang="es-ES" sz="1600" b="1">
                  <a:solidFill>
                    <a:srgbClr val="000000"/>
                  </a:solidFill>
                </a:rPr>
                <a:t>986.81.20.68</a:t>
              </a:r>
            </a:p>
          </p:txBody>
        </p:sp>
      </p:grpSp>
      <p:grpSp>
        <p:nvGrpSpPr>
          <p:cNvPr id="5132" name="Group 12">
            <a:extLst>
              <a:ext uri="{FF2B5EF4-FFF2-40B4-BE49-F238E27FC236}">
                <a16:creationId xmlns:a16="http://schemas.microsoft.com/office/drawing/2014/main" id="{39C1D5A4-B262-C84F-86D3-ACD907F69E1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852738"/>
            <a:ext cx="5426075" cy="358775"/>
            <a:chOff x="476" y="1797"/>
            <a:chExt cx="3418" cy="226"/>
          </a:xfrm>
        </p:grpSpPr>
        <p:sp>
          <p:nvSpPr>
            <p:cNvPr id="7212" name="AutoShape 13">
              <a:extLst>
                <a:ext uri="{FF2B5EF4-FFF2-40B4-BE49-F238E27FC236}">
                  <a16:creationId xmlns:a16="http://schemas.microsoft.com/office/drawing/2014/main" id="{244553F1-F511-2445-A643-19C715A87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820"/>
              <a:ext cx="1023" cy="203"/>
            </a:xfrm>
            <a:prstGeom prst="actionButtonBlank">
              <a:avLst/>
            </a:prstGeom>
            <a:solidFill>
              <a:srgbClr val="FF505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s-ES" altLang="es-ES" sz="1600" b="1" dirty="0">
                  <a:solidFill>
                    <a:srgbClr val="000000"/>
                  </a:solidFill>
                </a:rPr>
                <a:t>Caixa de Correo</a:t>
              </a:r>
            </a:p>
          </p:txBody>
        </p:sp>
        <p:sp>
          <p:nvSpPr>
            <p:cNvPr id="7213" name="Text Box 14">
              <a:extLst>
                <a:ext uri="{FF2B5EF4-FFF2-40B4-BE49-F238E27FC236}">
                  <a16:creationId xmlns:a16="http://schemas.microsoft.com/office/drawing/2014/main" id="{D32266BD-EF92-2147-A5EA-D1B6452D7C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797"/>
              <a:ext cx="228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buClrTx/>
                <a:buFontTx/>
                <a:buNone/>
              </a:pPr>
              <a:r>
                <a:rPr lang="es-ES" altLang="es-ES" sz="1600" b="1" dirty="0">
                  <a:solidFill>
                    <a:srgbClr val="000000"/>
                  </a:solidFill>
                </a:rPr>
                <a:t>92</a:t>
              </a:r>
            </a:p>
          </p:txBody>
        </p:sp>
      </p:grpSp>
      <p:sp>
        <p:nvSpPr>
          <p:cNvPr id="5135" name="Text Box 15">
            <a:extLst>
              <a:ext uri="{FF2B5EF4-FFF2-40B4-BE49-F238E27FC236}">
                <a16:creationId xmlns:a16="http://schemas.microsoft.com/office/drawing/2014/main" id="{00FD424B-EE3C-B641-BF72-9B732BD87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  <p:pic>
        <p:nvPicPr>
          <p:cNvPr id="5136" name="Picture 16">
            <a:extLst>
              <a:ext uri="{FF2B5EF4-FFF2-40B4-BE49-F238E27FC236}">
                <a16:creationId xmlns:a16="http://schemas.microsoft.com/office/drawing/2014/main" id="{529F9D05-E9B0-F84C-9930-6B4C610D4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45" y="2070422"/>
            <a:ext cx="799188" cy="113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7" name="Group 17">
            <a:extLst>
              <a:ext uri="{FF2B5EF4-FFF2-40B4-BE49-F238E27FC236}">
                <a16:creationId xmlns:a16="http://schemas.microsoft.com/office/drawing/2014/main" id="{A5A22B41-6B4C-674B-9D96-EFB0D6E7A2B5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5056211"/>
            <a:ext cx="8134350" cy="1109093"/>
            <a:chOff x="295" y="2976"/>
            <a:chExt cx="5124" cy="816"/>
          </a:xfrm>
        </p:grpSpPr>
        <p:sp>
          <p:nvSpPr>
            <p:cNvPr id="7210" name="AutoShape 18">
              <a:extLst>
                <a:ext uri="{FF2B5EF4-FFF2-40B4-BE49-F238E27FC236}">
                  <a16:creationId xmlns:a16="http://schemas.microsoft.com/office/drawing/2014/main" id="{237011DA-E501-ED4A-AAC2-1B6E47BCA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976"/>
              <a:ext cx="4146" cy="816"/>
            </a:xfrm>
            <a:prstGeom prst="bracePair">
              <a:avLst>
                <a:gd name="adj" fmla="val 8333"/>
              </a:avLst>
            </a:prstGeom>
            <a:noFill/>
            <a:ln w="38160" cap="sq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" altLang="es-ES"/>
            </a:p>
          </p:txBody>
        </p:sp>
        <p:sp>
          <p:nvSpPr>
            <p:cNvPr id="7211" name="Text Box 19">
              <a:extLst>
                <a:ext uri="{FF2B5EF4-FFF2-40B4-BE49-F238E27FC236}">
                  <a16:creationId xmlns:a16="http://schemas.microsoft.com/office/drawing/2014/main" id="{53B42592-2031-4F40-8997-5FBE8F75A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8" y="3208"/>
              <a:ext cx="93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500"/>
                </a:spcBef>
                <a:buClrTx/>
                <a:buFontTx/>
                <a:buNone/>
              </a:pPr>
              <a:r>
                <a:rPr lang="es-ES" altLang="es-ES" sz="2400">
                  <a:solidFill>
                    <a:srgbClr val="000000"/>
                  </a:solidFill>
                </a:rPr>
                <a:t>Docencia</a:t>
              </a:r>
            </a:p>
          </p:txBody>
        </p:sp>
      </p:grpSp>
      <p:sp>
        <p:nvSpPr>
          <p:cNvPr id="7180" name="AutoShape 21">
            <a:extLst>
              <a:ext uri="{FF2B5EF4-FFF2-40B4-BE49-F238E27FC236}">
                <a16:creationId xmlns:a16="http://schemas.microsoft.com/office/drawing/2014/main" id="{D4B67CC2-1714-6743-9574-8AACFF3B1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865" y="1772816"/>
            <a:ext cx="2374768" cy="233299"/>
          </a:xfrm>
          <a:prstGeom prst="actionButtonBlank">
            <a:avLst/>
          </a:prstGeom>
          <a:solidFill>
            <a:srgbClr val="0000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sz="1600" b="1" dirty="0">
                <a:solidFill>
                  <a:srgbClr val="FFFFFF"/>
                </a:solidFill>
              </a:rPr>
              <a:t>Grupos: 1, 2, 3, 4, 5</a:t>
            </a:r>
          </a:p>
        </p:txBody>
      </p:sp>
      <p:grpSp>
        <p:nvGrpSpPr>
          <p:cNvPr id="5142" name="Group 22">
            <a:extLst>
              <a:ext uri="{FF2B5EF4-FFF2-40B4-BE49-F238E27FC236}">
                <a16:creationId xmlns:a16="http://schemas.microsoft.com/office/drawing/2014/main" id="{1B41CB4E-BA51-CB43-B9E9-521991A3FFAB}"/>
              </a:ext>
            </a:extLst>
          </p:cNvPr>
          <p:cNvGrpSpPr>
            <a:grpSpLocks/>
          </p:cNvGrpSpPr>
          <p:nvPr/>
        </p:nvGrpSpPr>
        <p:grpSpPr bwMode="auto">
          <a:xfrm>
            <a:off x="746125" y="5056211"/>
            <a:ext cx="6561138" cy="357187"/>
            <a:chOff x="470" y="3021"/>
            <a:chExt cx="4133" cy="225"/>
          </a:xfrm>
        </p:grpSpPr>
        <p:sp>
          <p:nvSpPr>
            <p:cNvPr id="7208" name="AutoShape 23">
              <a:extLst>
                <a:ext uri="{FF2B5EF4-FFF2-40B4-BE49-F238E27FC236}">
                  <a16:creationId xmlns:a16="http://schemas.microsoft.com/office/drawing/2014/main" id="{FEB113A8-7E06-AB45-8459-BE7C583E9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" y="3054"/>
              <a:ext cx="1023" cy="192"/>
            </a:xfrm>
            <a:prstGeom prst="actionButtonBlank">
              <a:avLst/>
            </a:prstGeom>
            <a:solidFill>
              <a:srgbClr val="CC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s-ES" altLang="es-ES" sz="1600" b="1">
                  <a:solidFill>
                    <a:srgbClr val="000000"/>
                  </a:solidFill>
                </a:rPr>
                <a:t>E-Mail</a:t>
              </a:r>
            </a:p>
          </p:txBody>
        </p:sp>
        <p:sp>
          <p:nvSpPr>
            <p:cNvPr id="7209" name="Text Box 24">
              <a:extLst>
                <a:ext uri="{FF2B5EF4-FFF2-40B4-BE49-F238E27FC236}">
                  <a16:creationId xmlns:a16="http://schemas.microsoft.com/office/drawing/2014/main" id="{15653626-9E57-AA4A-92F2-A69252CA3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4" y="3021"/>
              <a:ext cx="299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000"/>
                </a:spcBef>
                <a:buClrTx/>
                <a:buFontTx/>
                <a:buNone/>
              </a:pPr>
              <a:r>
                <a:rPr lang="es-ES" altLang="es-ES" sz="1600" b="1" dirty="0">
                  <a:solidFill>
                    <a:srgbClr val="FF0000"/>
                  </a:solidFill>
                  <a:hlinkClick r:id="rId6"/>
                </a:rPr>
                <a:t>jmiquelv2021@gmail.com</a:t>
              </a:r>
              <a:endParaRPr lang="es-ES" altLang="es-ES" sz="1600" b="1" dirty="0">
                <a:solidFill>
                  <a:srgbClr val="FF0000"/>
                </a:solidFill>
                <a:hlinkClick r:id="rId7"/>
              </a:endParaRPr>
            </a:p>
          </p:txBody>
        </p:sp>
      </p:grpSp>
      <p:grpSp>
        <p:nvGrpSpPr>
          <p:cNvPr id="5145" name="Group 25">
            <a:extLst>
              <a:ext uri="{FF2B5EF4-FFF2-40B4-BE49-F238E27FC236}">
                <a16:creationId xmlns:a16="http://schemas.microsoft.com/office/drawing/2014/main" id="{2C8A3DAD-0639-0844-90C4-DF830A63150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5438798"/>
            <a:ext cx="6561138" cy="341313"/>
            <a:chOff x="476" y="3262"/>
            <a:chExt cx="4133" cy="215"/>
          </a:xfrm>
        </p:grpSpPr>
        <p:grpSp>
          <p:nvGrpSpPr>
            <p:cNvPr id="7204" name="Group 26">
              <a:extLst>
                <a:ext uri="{FF2B5EF4-FFF2-40B4-BE49-F238E27FC236}">
                  <a16:creationId xmlns:a16="http://schemas.microsoft.com/office/drawing/2014/main" id="{85B81CAC-C078-5147-9F05-B762DB6F05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3262"/>
              <a:ext cx="4133" cy="215"/>
              <a:chOff x="476" y="3262"/>
              <a:chExt cx="4133" cy="215"/>
            </a:xfrm>
          </p:grpSpPr>
          <p:sp>
            <p:nvSpPr>
              <p:cNvPr id="7206" name="AutoShape 27">
                <a:extLst>
                  <a:ext uri="{FF2B5EF4-FFF2-40B4-BE49-F238E27FC236}">
                    <a16:creationId xmlns:a16="http://schemas.microsoft.com/office/drawing/2014/main" id="{D31EC2C1-CDAF-D141-9F23-C38B9A812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3293"/>
                <a:ext cx="1023" cy="180"/>
              </a:xfrm>
              <a:prstGeom prst="actionButtonBlank">
                <a:avLst/>
              </a:prstGeom>
              <a:solidFill>
                <a:srgbClr val="CC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s-ES" altLang="es-ES" sz="1600" b="1">
                    <a:solidFill>
                      <a:srgbClr val="000000"/>
                    </a:solidFill>
                  </a:rPr>
                  <a:t>Blog</a:t>
                </a:r>
              </a:p>
            </p:txBody>
          </p:sp>
          <p:sp>
            <p:nvSpPr>
              <p:cNvPr id="7207" name="Text Box 28">
                <a:extLst>
                  <a:ext uri="{FF2B5EF4-FFF2-40B4-BE49-F238E27FC236}">
                    <a16:creationId xmlns:a16="http://schemas.microsoft.com/office/drawing/2014/main" id="{B9865968-6C36-5C48-AC57-BD9B97F505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0" y="3262"/>
                <a:ext cx="299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buClrTx/>
                  <a:buFontTx/>
                  <a:buNone/>
                </a:pPr>
                <a:r>
                  <a:rPr lang="es-ES" altLang="es-ES" sz="1600" b="1" dirty="0">
                    <a:solidFill>
                      <a:srgbClr val="FF0000"/>
                    </a:solidFill>
                    <a:hlinkClick r:id="rId8"/>
                  </a:rPr>
                  <a:t>http://jmiquelv2021.blogspot.com/</a:t>
                </a:r>
                <a:r>
                  <a:rPr lang="es-ES" altLang="es-ES" sz="1600" b="1" dirty="0">
                    <a:solidFill>
                      <a:srgbClr val="FF0000"/>
                    </a:solidFill>
                    <a:hlinkClick r:id="rId9"/>
                  </a:rPr>
                  <a:t>/</a:t>
                </a:r>
              </a:p>
            </p:txBody>
          </p:sp>
        </p:grpSp>
        <p:sp>
          <p:nvSpPr>
            <p:cNvPr id="7205" name="Text Box 29">
              <a:extLst>
                <a:ext uri="{FF2B5EF4-FFF2-40B4-BE49-F238E27FC236}">
                  <a16:creationId xmlns:a16="http://schemas.microsoft.com/office/drawing/2014/main" id="{C7370F62-9E38-2743-BBA7-5E0B3B88E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3315"/>
              <a:ext cx="181" cy="11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ts val="750"/>
                </a:spcBef>
                <a:buClrTx/>
                <a:buFontTx/>
                <a:buNone/>
              </a:pPr>
              <a:r>
                <a:rPr lang="es-ES" altLang="es-ES" sz="1200" b="1" dirty="0">
                  <a:solidFill>
                    <a:srgbClr val="000000"/>
                  </a:solidFill>
                </a:rPr>
                <a:t>ES</a:t>
              </a:r>
            </a:p>
          </p:txBody>
        </p:sp>
      </p:grpSp>
      <p:grpSp>
        <p:nvGrpSpPr>
          <p:cNvPr id="5150" name="Group 30">
            <a:extLst>
              <a:ext uri="{FF2B5EF4-FFF2-40B4-BE49-F238E27FC236}">
                <a16:creationId xmlns:a16="http://schemas.microsoft.com/office/drawing/2014/main" id="{01F599C8-860D-844C-87E9-8A8CC8AC34A2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5799161"/>
            <a:ext cx="6561138" cy="341312"/>
            <a:chOff x="476" y="3489"/>
            <a:chExt cx="4133" cy="215"/>
          </a:xfrm>
        </p:grpSpPr>
        <p:grpSp>
          <p:nvGrpSpPr>
            <p:cNvPr id="7200" name="Group 31">
              <a:extLst>
                <a:ext uri="{FF2B5EF4-FFF2-40B4-BE49-F238E27FC236}">
                  <a16:creationId xmlns:a16="http://schemas.microsoft.com/office/drawing/2014/main" id="{65811C20-3647-5242-AA7C-8196BFEC4F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3489"/>
              <a:ext cx="4133" cy="215"/>
              <a:chOff x="476" y="3489"/>
              <a:chExt cx="4133" cy="215"/>
            </a:xfrm>
          </p:grpSpPr>
          <p:sp>
            <p:nvSpPr>
              <p:cNvPr id="7202" name="AutoShape 32">
                <a:extLst>
                  <a:ext uri="{FF2B5EF4-FFF2-40B4-BE49-F238E27FC236}">
                    <a16:creationId xmlns:a16="http://schemas.microsoft.com/office/drawing/2014/main" id="{265C1C1A-481B-214A-9F1D-DAFCEB690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3520"/>
                <a:ext cx="1023" cy="180"/>
              </a:xfrm>
              <a:prstGeom prst="actionButtonBlank">
                <a:avLst/>
              </a:prstGeom>
              <a:solidFill>
                <a:srgbClr val="CC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s-ES" altLang="es-ES" sz="1600" b="1">
                    <a:solidFill>
                      <a:srgbClr val="000000"/>
                    </a:solidFill>
                  </a:rPr>
                  <a:t>Twitter</a:t>
                </a:r>
              </a:p>
            </p:txBody>
          </p:sp>
          <p:sp>
            <p:nvSpPr>
              <p:cNvPr id="7203" name="Text Box 33">
                <a:extLst>
                  <a:ext uri="{FF2B5EF4-FFF2-40B4-BE49-F238E27FC236}">
                    <a16:creationId xmlns:a16="http://schemas.microsoft.com/office/drawing/2014/main" id="{C6548D6F-A8B8-5241-BC3E-07B3FBDD4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0" y="3489"/>
                <a:ext cx="2999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ts val="1000"/>
                  </a:spcBef>
                  <a:buClrTx/>
                  <a:buFontTx/>
                  <a:buNone/>
                </a:pPr>
                <a:r>
                  <a:rPr lang="es-ES" altLang="es-ES" sz="1600" b="1" dirty="0">
                    <a:solidFill>
                      <a:srgbClr val="FF0000"/>
                    </a:solidFill>
                    <a:hlinkClick r:id="rId10"/>
                  </a:rPr>
                  <a:t>http://twitter.com/jmiquelv2021</a:t>
                </a:r>
                <a:endParaRPr lang="es-ES" altLang="es-ES" sz="1600" b="1" dirty="0">
                  <a:solidFill>
                    <a:srgbClr val="FF0000"/>
                  </a:solidFill>
                  <a:hlinkClick r:id="rId11"/>
                </a:endParaRPr>
              </a:p>
            </p:txBody>
          </p:sp>
        </p:grpSp>
        <p:sp>
          <p:nvSpPr>
            <p:cNvPr id="7201" name="Text Box 34">
              <a:extLst>
                <a:ext uri="{FF2B5EF4-FFF2-40B4-BE49-F238E27FC236}">
                  <a16:creationId xmlns:a16="http://schemas.microsoft.com/office/drawing/2014/main" id="{E697F003-9B0D-714A-BD7C-C32926B19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3542"/>
              <a:ext cx="181" cy="11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ts val="750"/>
                </a:spcBef>
                <a:buClrTx/>
                <a:buFontTx/>
                <a:buNone/>
              </a:pPr>
              <a:r>
                <a:rPr lang="es-ES" altLang="es-ES" sz="1200" b="1">
                  <a:solidFill>
                    <a:srgbClr val="000000"/>
                  </a:solidFill>
                </a:rPr>
                <a:t>ES</a:t>
              </a:r>
            </a:p>
          </p:txBody>
        </p:sp>
      </p:grpSp>
      <p:grpSp>
        <p:nvGrpSpPr>
          <p:cNvPr id="5155" name="Group 35">
            <a:extLst>
              <a:ext uri="{FF2B5EF4-FFF2-40B4-BE49-F238E27FC236}">
                <a16:creationId xmlns:a16="http://schemas.microsoft.com/office/drawing/2014/main" id="{7BB948C7-B1E0-5940-8608-759D39E3835B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588743"/>
            <a:ext cx="6675438" cy="352425"/>
            <a:chOff x="476" y="2659"/>
            <a:chExt cx="4205" cy="222"/>
          </a:xfrm>
        </p:grpSpPr>
        <p:grpSp>
          <p:nvGrpSpPr>
            <p:cNvPr id="7196" name="Group 36">
              <a:extLst>
                <a:ext uri="{FF2B5EF4-FFF2-40B4-BE49-F238E27FC236}">
                  <a16:creationId xmlns:a16="http://schemas.microsoft.com/office/drawing/2014/main" id="{690BFEFF-4B58-5644-B1EE-205B0D804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2659"/>
              <a:ext cx="4205" cy="222"/>
              <a:chOff x="476" y="2659"/>
              <a:chExt cx="4205" cy="222"/>
            </a:xfrm>
          </p:grpSpPr>
          <p:sp>
            <p:nvSpPr>
              <p:cNvPr id="7198" name="AutoShape 37">
                <a:extLst>
                  <a:ext uri="{FF2B5EF4-FFF2-40B4-BE49-F238E27FC236}">
                    <a16:creationId xmlns:a16="http://schemas.microsoft.com/office/drawing/2014/main" id="{C33E4485-6213-0D49-B93F-DA92C089B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2659"/>
                <a:ext cx="1023" cy="222"/>
              </a:xfrm>
              <a:prstGeom prst="actionButtonBlank">
                <a:avLst/>
              </a:prstGeom>
              <a:solidFill>
                <a:srgbClr val="660033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s-ES" altLang="es-ES" sz="1600" b="1">
                    <a:solidFill>
                      <a:srgbClr val="FFFFFF"/>
                    </a:solidFill>
                  </a:rPr>
                  <a:t>Teledocencia</a:t>
                </a:r>
              </a:p>
            </p:txBody>
          </p:sp>
          <p:sp>
            <p:nvSpPr>
              <p:cNvPr id="7199" name="Text Box 38">
                <a:extLst>
                  <a:ext uri="{FF2B5EF4-FFF2-40B4-BE49-F238E27FC236}">
                    <a16:creationId xmlns:a16="http://schemas.microsoft.com/office/drawing/2014/main" id="{EA0E2AD4-6E3F-5646-81E6-F0747C3FE9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0" y="2659"/>
                <a:ext cx="3071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s-ES" altLang="es-ES" sz="1600" b="1" dirty="0">
                    <a:solidFill>
                      <a:srgbClr val="FF0000"/>
                    </a:solidFill>
                    <a:hlinkClick r:id="rId12"/>
                  </a:rPr>
                  <a:t>http://moovi.uvigo.es/</a:t>
                </a:r>
                <a:endParaRPr lang="es-ES" altLang="es-ES" sz="1600" b="1" dirty="0">
                  <a:solidFill>
                    <a:srgbClr val="FF0000"/>
                  </a:solidFill>
                  <a:hlinkClick r:id="rId13"/>
                </a:endParaRPr>
              </a:p>
            </p:txBody>
          </p:sp>
        </p:grpSp>
        <p:sp>
          <p:nvSpPr>
            <p:cNvPr id="7197" name="Text Box 39">
              <a:extLst>
                <a:ext uri="{FF2B5EF4-FFF2-40B4-BE49-F238E27FC236}">
                  <a16:creationId xmlns:a16="http://schemas.microsoft.com/office/drawing/2014/main" id="{9613D7F6-F20A-6F4E-B079-3E0E9347E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6" y="2725"/>
              <a:ext cx="181" cy="116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ts val="750"/>
                </a:spcBef>
                <a:buClrTx/>
                <a:buFontTx/>
                <a:buNone/>
              </a:pPr>
              <a:r>
                <a:rPr lang="es-ES" altLang="es-ES" sz="1200" b="1" dirty="0">
                  <a:solidFill>
                    <a:srgbClr val="000000"/>
                  </a:solidFill>
                </a:rPr>
                <a:t>ES</a:t>
              </a:r>
            </a:p>
          </p:txBody>
        </p:sp>
      </p:grpSp>
      <p:grpSp>
        <p:nvGrpSpPr>
          <p:cNvPr id="5160" name="Group 40">
            <a:extLst>
              <a:ext uri="{FF2B5EF4-FFF2-40B4-BE49-F238E27FC236}">
                <a16:creationId xmlns:a16="http://schemas.microsoft.com/office/drawing/2014/main" id="{F3525ADB-14E6-FA4D-926E-7E3BF2503BEC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200123"/>
            <a:ext cx="6675438" cy="381000"/>
            <a:chOff x="476" y="2510"/>
            <a:chExt cx="4205" cy="240"/>
          </a:xfrm>
        </p:grpSpPr>
        <p:grpSp>
          <p:nvGrpSpPr>
            <p:cNvPr id="7191" name="Group 41">
              <a:extLst>
                <a:ext uri="{FF2B5EF4-FFF2-40B4-BE49-F238E27FC236}">
                  <a16:creationId xmlns:a16="http://schemas.microsoft.com/office/drawing/2014/main" id="{7EE77605-7595-574D-B311-5249223F8F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2510"/>
              <a:ext cx="4205" cy="240"/>
              <a:chOff x="476" y="2510"/>
              <a:chExt cx="4205" cy="240"/>
            </a:xfrm>
          </p:grpSpPr>
          <p:sp>
            <p:nvSpPr>
              <p:cNvPr id="7194" name="AutoShape 42">
                <a:extLst>
                  <a:ext uri="{FF2B5EF4-FFF2-40B4-BE49-F238E27FC236}">
                    <a16:creationId xmlns:a16="http://schemas.microsoft.com/office/drawing/2014/main" id="{91BAFEAA-84F6-914D-9E07-115AC368C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2510"/>
                <a:ext cx="1023" cy="202"/>
              </a:xfrm>
              <a:prstGeom prst="actionButtonBlank">
                <a:avLst/>
              </a:prstGeom>
              <a:solidFill>
                <a:srgbClr val="990033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s-ES" altLang="es-ES" sz="1600" b="1" dirty="0">
                    <a:solidFill>
                      <a:srgbClr val="FFFFFF"/>
                    </a:solidFill>
                  </a:rPr>
                  <a:t>Web</a:t>
                </a:r>
              </a:p>
            </p:txBody>
          </p:sp>
          <p:sp>
            <p:nvSpPr>
              <p:cNvPr id="7195" name="Text Box 43">
                <a:extLst>
                  <a:ext uri="{FF2B5EF4-FFF2-40B4-BE49-F238E27FC236}">
                    <a16:creationId xmlns:a16="http://schemas.microsoft.com/office/drawing/2014/main" id="{D43D98DA-F436-014C-B785-3063A347EF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0" y="2545"/>
                <a:ext cx="3071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s-ES" altLang="es-ES" sz="1500" b="1" dirty="0">
                    <a:solidFill>
                      <a:srgbClr val="FF0000"/>
                    </a:solidFill>
                    <a:hlinkClick r:id="rId14"/>
                  </a:rPr>
                  <a:t>http://jmv.webs.uvigo.es</a:t>
                </a:r>
                <a:r>
                  <a:rPr lang="es-ES" altLang="es-ES" sz="1500" b="1" dirty="0">
                    <a:solidFill>
                      <a:srgbClr val="000000"/>
                    </a:solidFill>
                  </a:rPr>
                  <a:t> (</a:t>
                </a:r>
                <a:r>
                  <a:rPr lang="es-ES" altLang="es-ES" sz="1500" b="1" dirty="0">
                    <a:solidFill>
                      <a:srgbClr val="FF0000"/>
                    </a:solidFill>
                    <a:hlinkClick r:id="rId15"/>
                  </a:rPr>
                  <a:t>http://www.joanmiquel.com</a:t>
                </a:r>
                <a:r>
                  <a:rPr lang="es-ES" altLang="es-ES" sz="1500" b="1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p:grpSp>
        <p:sp>
          <p:nvSpPr>
            <p:cNvPr id="7192" name="Text Box 44">
              <a:extLst>
                <a:ext uri="{FF2B5EF4-FFF2-40B4-BE49-F238E27FC236}">
                  <a16:creationId xmlns:a16="http://schemas.microsoft.com/office/drawing/2014/main" id="{8EA4F5F0-3143-2949-944D-D5FDE538A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" y="2592"/>
              <a:ext cx="181" cy="11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ts val="750"/>
                </a:spcBef>
                <a:buClrTx/>
                <a:buFontTx/>
                <a:buNone/>
              </a:pPr>
              <a:r>
                <a:rPr lang="es-ES" altLang="es-ES" sz="1200" b="1" dirty="0">
                  <a:solidFill>
                    <a:srgbClr val="000000"/>
                  </a:solidFill>
                </a:rPr>
                <a:t>ES</a:t>
              </a:r>
            </a:p>
          </p:txBody>
        </p:sp>
        <p:sp>
          <p:nvSpPr>
            <p:cNvPr id="7193" name="Text Box 45">
              <a:extLst>
                <a:ext uri="{FF2B5EF4-FFF2-40B4-BE49-F238E27FC236}">
                  <a16:creationId xmlns:a16="http://schemas.microsoft.com/office/drawing/2014/main" id="{007A3688-3559-9E45-8D02-2E275426E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8" y="2540"/>
              <a:ext cx="1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" altLang="es-ES"/>
            </a:p>
          </p:txBody>
        </p:sp>
      </p:grpSp>
      <p:grpSp>
        <p:nvGrpSpPr>
          <p:cNvPr id="5166" name="Group 46">
            <a:extLst>
              <a:ext uri="{FF2B5EF4-FFF2-40B4-BE49-F238E27FC236}">
                <a16:creationId xmlns:a16="http://schemas.microsoft.com/office/drawing/2014/main" id="{F8D93BB9-76D2-B441-A1C6-B5507DDA46D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213107"/>
            <a:ext cx="6505575" cy="936627"/>
            <a:chOff x="476" y="2024"/>
            <a:chExt cx="4098" cy="590"/>
          </a:xfrm>
        </p:grpSpPr>
        <p:grpSp>
          <p:nvGrpSpPr>
            <p:cNvPr id="7187" name="Group 47">
              <a:extLst>
                <a:ext uri="{FF2B5EF4-FFF2-40B4-BE49-F238E27FC236}">
                  <a16:creationId xmlns:a16="http://schemas.microsoft.com/office/drawing/2014/main" id="{09DAC3F2-E77F-5542-A6DE-AAE1BAADE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2024"/>
              <a:ext cx="4098" cy="575"/>
              <a:chOff x="476" y="2024"/>
              <a:chExt cx="4098" cy="575"/>
            </a:xfrm>
          </p:grpSpPr>
          <p:sp>
            <p:nvSpPr>
              <p:cNvPr id="7189" name="AutoShape 48">
                <a:extLst>
                  <a:ext uri="{FF2B5EF4-FFF2-40B4-BE49-F238E27FC236}">
                    <a16:creationId xmlns:a16="http://schemas.microsoft.com/office/drawing/2014/main" id="{DA8BBA1C-9CBF-E342-B479-346AE96AF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" y="2048"/>
                <a:ext cx="1023" cy="551"/>
              </a:xfrm>
              <a:prstGeom prst="actionButtonBlank">
                <a:avLst/>
              </a:prstGeom>
              <a:solidFill>
                <a:srgbClr val="CC0066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buClrTx/>
                  <a:buFontTx/>
                  <a:buNone/>
                </a:pPr>
                <a:r>
                  <a:rPr lang="es-ES" altLang="es-ES" sz="1600" b="1" dirty="0">
                    <a:solidFill>
                      <a:srgbClr val="FFFFFF"/>
                    </a:solidFill>
                  </a:rPr>
                  <a:t>E-Mail</a:t>
                </a:r>
              </a:p>
            </p:txBody>
          </p:sp>
          <p:sp>
            <p:nvSpPr>
              <p:cNvPr id="5169" name="Text Box 49">
                <a:extLst>
                  <a:ext uri="{FF2B5EF4-FFF2-40B4-BE49-F238E27FC236}">
                    <a16:creationId xmlns:a16="http://schemas.microsoft.com/office/drawing/2014/main" id="{B026491F-A35F-574A-B7BF-01F690235D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0" y="2024"/>
                <a:ext cx="2964" cy="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charset="0"/>
                    <a:ea typeface="ＭＳ Ｐゴシック" charset="0"/>
                    <a:cs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chemeClr val="bg1"/>
                    </a:solidFill>
                    <a:latin typeface="Times New Roman" charset="0"/>
                    <a:ea typeface="Arial Unicode MS" charset="0"/>
                    <a:cs typeface="Arial Unicode MS" charset="0"/>
                  </a:defRPr>
                </a:lvl9pPr>
              </a:lstStyle>
              <a:p>
                <a:pPr>
                  <a:buSzPct val="100000"/>
                  <a:defRPr/>
                </a:pPr>
                <a:r>
                  <a:rPr lang="es-ES" sz="1600" b="1" dirty="0">
                    <a:solidFill>
                      <a:srgbClr val="000000"/>
                    </a:solidFill>
                  </a:rPr>
                  <a:t>jmv@uvigo.es (“docente”)</a:t>
                </a:r>
              </a:p>
              <a:p>
                <a:pPr>
                  <a:buSzPct val="100000"/>
                  <a:defRPr/>
                </a:pPr>
                <a:r>
                  <a:rPr lang="es-ES" sz="1600" b="1" dirty="0" err="1">
                    <a:solidFill>
                      <a:srgbClr val="000000"/>
                    </a:solidFill>
                  </a:rPr>
                  <a:t>joanmiquelverges@gmail.com</a:t>
                </a:r>
                <a:endParaRPr lang="es-ES" sz="16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188" name="Text Box 50">
              <a:extLst>
                <a:ext uri="{FF2B5EF4-FFF2-40B4-BE49-F238E27FC236}">
                  <a16:creationId xmlns:a16="http://schemas.microsoft.com/office/drawing/2014/main" id="{858298CC-B93B-DE46-93B9-DCB364338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2399"/>
              <a:ext cx="245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200"/>
                </a:spcBef>
                <a:buClrTx/>
                <a:buFontTx/>
                <a:buNone/>
              </a:pPr>
              <a:r>
                <a:rPr lang="es-ES" sz="1600" b="1" dirty="0">
                  <a:solidFill>
                    <a:srgbClr val="CC00CC"/>
                  </a:solidFill>
                </a:rPr>
                <a:t>grupo</a:t>
              </a:r>
              <a:r>
                <a:rPr lang="es-ES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X</a:t>
              </a:r>
              <a:r>
                <a:rPr lang="es-ES" sz="1600" b="1" dirty="0">
                  <a:solidFill>
                    <a:srgbClr val="CC00CC"/>
                  </a:solidFill>
                </a:rPr>
                <a:t>@uvigo.es </a:t>
              </a:r>
              <a:r>
                <a:rPr lang="es-ES" sz="1600" b="1" dirty="0">
                  <a:solidFill>
                    <a:srgbClr val="000000"/>
                  </a:solidFill>
                </a:rPr>
                <a:t>(“cliente”) </a:t>
              </a:r>
              <a:r>
                <a:rPr lang="es-ES" altLang="es-ES" sz="1600" b="1" dirty="0">
                  <a:solidFill>
                    <a:srgbClr val="CC00CC"/>
                  </a:solidFill>
                </a:rPr>
                <a:t>X</a:t>
              </a:r>
              <a:r>
                <a:rPr lang="es-ES" altLang="es-ES" sz="1600" b="1" dirty="0">
                  <a:solidFill>
                    <a:srgbClr val="000000"/>
                  </a:solidFill>
                </a:rPr>
                <a:t> = de </a:t>
              </a:r>
              <a:r>
                <a:rPr lang="es-ES" altLang="es-ES" sz="1600" b="1" dirty="0">
                  <a:solidFill>
                    <a:srgbClr val="CC00CC"/>
                  </a:solidFill>
                </a:rPr>
                <a:t>1</a:t>
              </a:r>
              <a:r>
                <a:rPr lang="es-ES" altLang="es-ES" sz="1600" b="1" dirty="0">
                  <a:solidFill>
                    <a:srgbClr val="000000"/>
                  </a:solidFill>
                </a:rPr>
                <a:t> a </a:t>
              </a:r>
              <a:r>
                <a:rPr lang="es-ES" altLang="es-ES" sz="1600" b="1" dirty="0">
                  <a:solidFill>
                    <a:srgbClr val="CC00CC"/>
                  </a:solidFill>
                </a:rPr>
                <a:t>5</a:t>
              </a:r>
            </a:p>
          </p:txBody>
        </p:sp>
      </p:grpSp>
      <p:pic>
        <p:nvPicPr>
          <p:cNvPr id="53" name="Picture 2">
            <a:extLst>
              <a:ext uri="{FF2B5EF4-FFF2-40B4-BE49-F238E27FC236}">
                <a16:creationId xmlns:a16="http://schemas.microsoft.com/office/drawing/2014/main" id="{52BA5A39-B264-A444-B065-BDAAB9F0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692" y="2058846"/>
            <a:ext cx="714470" cy="11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10E8D3D9-AB14-CC4B-8DBE-61C801CE0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03" y="2067310"/>
            <a:ext cx="727939" cy="11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14">
            <a:extLst>
              <a:ext uri="{FF2B5EF4-FFF2-40B4-BE49-F238E27FC236}">
                <a16:creationId xmlns:a16="http://schemas.microsoft.com/office/drawing/2014/main" id="{BEC9030F-844B-9244-BA57-114E0E422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617" y="3200854"/>
            <a:ext cx="817637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ClrTx/>
              <a:buFontTx/>
              <a:buNone/>
            </a:pPr>
            <a:r>
              <a:rPr lang="es-ES" altLang="es-ES" sz="1200" dirty="0">
                <a:solidFill>
                  <a:srgbClr val="000000"/>
                </a:solidFill>
              </a:rPr>
              <a:t>Lourdes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es-ES" altLang="es-ES" sz="1200" dirty="0">
                <a:solidFill>
                  <a:srgbClr val="000000"/>
                </a:solidFill>
              </a:rPr>
              <a:t>Lorenzo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es-ES" altLang="es-ES" sz="1200" b="1" dirty="0">
                <a:solidFill>
                  <a:srgbClr val="FF0000"/>
                </a:solidFill>
              </a:rPr>
              <a:t>TAV</a:t>
            </a:r>
          </a:p>
        </p:txBody>
      </p:sp>
      <p:sp>
        <p:nvSpPr>
          <p:cNvPr id="56" name="Text Box 14">
            <a:extLst>
              <a:ext uri="{FF2B5EF4-FFF2-40B4-BE49-F238E27FC236}">
                <a16:creationId xmlns:a16="http://schemas.microsoft.com/office/drawing/2014/main" id="{FA330125-2FC3-D54B-AD39-FD66EEB62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471" y="3170501"/>
            <a:ext cx="730637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ClrTx/>
              <a:buFontTx/>
              <a:buNone/>
            </a:pPr>
            <a:r>
              <a:rPr lang="es-ES" altLang="es-ES" sz="1200" dirty="0">
                <a:solidFill>
                  <a:srgbClr val="000000"/>
                </a:solidFill>
              </a:rPr>
              <a:t>Javier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es-ES" altLang="es-ES" sz="1200" dirty="0">
                <a:solidFill>
                  <a:srgbClr val="000000"/>
                </a:solidFill>
              </a:rPr>
              <a:t>Peleteiro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es-ES" altLang="es-ES" sz="1200" b="1" dirty="0">
                <a:solidFill>
                  <a:srgbClr val="FF0000"/>
                </a:solidFill>
              </a:rPr>
              <a:t>L10N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AD379B-B721-0940-926A-CA4E549B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11" y="2059999"/>
            <a:ext cx="714470" cy="113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manentes | EspacioNido">
            <a:extLst>
              <a:ext uri="{FF2B5EF4-FFF2-40B4-BE49-F238E27FC236}">
                <a16:creationId xmlns:a16="http://schemas.microsoft.com/office/drawing/2014/main" id="{7D043DCC-ECDF-5A4C-BC6F-5009A00FE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0" r="31668" b="45768"/>
          <a:stretch/>
        </p:blipFill>
        <p:spPr bwMode="auto">
          <a:xfrm>
            <a:off x="5911471" y="2067903"/>
            <a:ext cx="714470" cy="11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14">
            <a:extLst>
              <a:ext uri="{FF2B5EF4-FFF2-40B4-BE49-F238E27FC236}">
                <a16:creationId xmlns:a16="http://schemas.microsoft.com/office/drawing/2014/main" id="{BE202F4E-9A3E-2F4B-A8AA-7E9C27944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336" y="3202019"/>
            <a:ext cx="78049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ClrTx/>
              <a:buFontTx/>
              <a:buNone/>
            </a:pPr>
            <a:r>
              <a:rPr lang="es-ES" altLang="es-ES" sz="1200" dirty="0">
                <a:solidFill>
                  <a:srgbClr val="000000"/>
                </a:solidFill>
              </a:rPr>
              <a:t>Joan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es-ES" altLang="es-ES" sz="1200" dirty="0">
                <a:solidFill>
                  <a:srgbClr val="000000"/>
                </a:solidFill>
              </a:rPr>
              <a:t>Miquel</a:t>
            </a: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3FDBCAC1-D112-6F4E-9D53-64C26FA9B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“FERRAMENTAS PARA 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</p:spTree>
    <p:custDataLst>
      <p:tags r:id="rId1"/>
    </p:custDataLst>
  </p:cSld>
  <p:clrMapOvr>
    <a:masterClrMapping/>
  </p:clrMapOvr>
  <p:transition advTm="10861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68FFE37F-43DE-3D43-BFCC-382B34C4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B586BDD5-D608-D640-B16A-730E38903F4D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5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  <a:p>
            <a:pPr algn="r">
              <a:buClrTx/>
              <a:buFontTx/>
              <a:buNone/>
            </a:pPr>
            <a:r>
              <a:rPr lang="es-ES" altLang="es-ES" sz="1400" dirty="0">
                <a:solidFill>
                  <a:srgbClr val="000000"/>
                </a:solidFill>
              </a:rPr>
              <a:t>
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43A61AC7-0266-1D44-9360-53CAA0D72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  <p:sp>
        <p:nvSpPr>
          <p:cNvPr id="9220" name="AutoShape 3">
            <a:extLst>
              <a:ext uri="{FF2B5EF4-FFF2-40B4-BE49-F238E27FC236}">
                <a16:creationId xmlns:a16="http://schemas.microsoft.com/office/drawing/2014/main" id="{8C0B1A61-47B4-A346-A279-BAD03ED18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912938"/>
            <a:ext cx="1625600" cy="579437"/>
          </a:xfrm>
          <a:prstGeom prst="actionButtonBlank">
            <a:avLst/>
          </a:prstGeom>
          <a:solidFill>
            <a:srgbClr val="CC0066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sz="2000" b="1">
                <a:solidFill>
                  <a:srgbClr val="FFFFFF"/>
                </a:solidFill>
              </a:rPr>
              <a:t>E-Mail</a:t>
            </a:r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3BCAD0D8-FC21-B045-BBC8-524B34A0D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44675"/>
            <a:ext cx="5543550" cy="74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s-ES" altLang="es-ES" sz="2000" b="1" dirty="0">
                <a:solidFill>
                  <a:srgbClr val="000000"/>
                </a:solidFill>
              </a:rPr>
              <a:t>jmv@uvigo.es // grupo</a:t>
            </a:r>
            <a:r>
              <a:rPr lang="es-ES" altLang="es-ES" sz="2000" b="1" dirty="0">
                <a:solidFill>
                  <a:srgbClr val="FF0000"/>
                </a:solidFill>
              </a:rPr>
              <a:t>X</a:t>
            </a:r>
            <a:r>
              <a:rPr lang="es-ES" altLang="es-ES" sz="2000" b="1" dirty="0">
                <a:solidFill>
                  <a:srgbClr val="000000"/>
                </a:solidFill>
              </a:rPr>
              <a:t>@uvigo.es  </a:t>
            </a:r>
            <a:r>
              <a:rPr lang="es-ES" altLang="es-ES" sz="2000" b="1" dirty="0">
                <a:solidFill>
                  <a:srgbClr val="FF0000"/>
                </a:solidFill>
              </a:rPr>
              <a:t>X</a:t>
            </a:r>
            <a:r>
              <a:rPr lang="es-ES" altLang="es-ES" sz="2000" b="1" dirty="0">
                <a:solidFill>
                  <a:srgbClr val="000000"/>
                </a:solidFill>
              </a:rPr>
              <a:t>=1,2,3,4,5</a:t>
            </a:r>
          </a:p>
          <a:p>
            <a:pPr>
              <a:spcBef>
                <a:spcPts val="250"/>
              </a:spcBef>
              <a:buClrTx/>
              <a:buFontTx/>
              <a:buNone/>
            </a:pPr>
            <a:r>
              <a:rPr lang="es-ES" altLang="es-ES" sz="2000" b="1" dirty="0">
                <a:solidFill>
                  <a:srgbClr val="FF0000"/>
                </a:solidFill>
                <a:hlinkClick r:id="rId3"/>
              </a:rPr>
              <a:t>http://www.alumnos.uvigo.es</a:t>
            </a: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1B1A8E8-3460-3340-81EA-E9425D947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88" y="2486247"/>
            <a:ext cx="5704478" cy="3936894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7A5638C1-5153-2544-A525-D2976B76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“FERRAMENTAS PARA 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</p:spTree>
  </p:cSld>
  <p:clrMapOvr>
    <a:masterClrMapping/>
  </p:clrMapOvr>
  <p:transition advTm="15182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7788A72F-F05F-FB4A-997F-2C31D7255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B6D06651-1689-4549-9C8B-13AA763CAA3F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6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  <a:p>
            <a:pPr algn="r">
              <a:buClrTx/>
              <a:buFontTx/>
              <a:buNone/>
            </a:pPr>
            <a:r>
              <a:rPr lang="es-ES" altLang="es-ES" sz="1400" dirty="0">
                <a:solidFill>
                  <a:srgbClr val="000000"/>
                </a:solidFill>
              </a:rPr>
              <a:t>
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2B059E11-2B46-804A-A608-034D3A0DA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“FERRAMENTAS PARA 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  <p:grpSp>
        <p:nvGrpSpPr>
          <p:cNvPr id="11268" name="Group 3">
            <a:extLst>
              <a:ext uri="{FF2B5EF4-FFF2-40B4-BE49-F238E27FC236}">
                <a16:creationId xmlns:a16="http://schemas.microsoft.com/office/drawing/2014/main" id="{B4FE724F-CAFB-6D41-8783-A43DBFC97D7E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833563"/>
            <a:ext cx="7561262" cy="693737"/>
            <a:chOff x="521" y="1155"/>
            <a:chExt cx="4507" cy="437"/>
          </a:xfrm>
        </p:grpSpPr>
        <p:sp>
          <p:nvSpPr>
            <p:cNvPr id="11278" name="AutoShape 4">
              <a:extLst>
                <a:ext uri="{FF2B5EF4-FFF2-40B4-BE49-F238E27FC236}">
                  <a16:creationId xmlns:a16="http://schemas.microsoft.com/office/drawing/2014/main" id="{B2AB61EE-5C82-9645-9444-0906C2AB4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1196"/>
              <a:ext cx="1023" cy="396"/>
            </a:xfrm>
            <a:prstGeom prst="actionButtonBlank">
              <a:avLst/>
            </a:prstGeom>
            <a:solidFill>
              <a:srgbClr val="990033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s-ES" altLang="es-ES" sz="2000" b="1">
                  <a:solidFill>
                    <a:srgbClr val="FFFFFF"/>
                  </a:solidFill>
                </a:rPr>
                <a:t>Web</a:t>
              </a:r>
            </a:p>
          </p:txBody>
        </p:sp>
        <p:sp>
          <p:nvSpPr>
            <p:cNvPr id="11279" name="Text Box 5">
              <a:extLst>
                <a:ext uri="{FF2B5EF4-FFF2-40B4-BE49-F238E27FC236}">
                  <a16:creationId xmlns:a16="http://schemas.microsoft.com/office/drawing/2014/main" id="{EEEABF11-2860-D840-A391-B6DFBF2D8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1155"/>
              <a:ext cx="3373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250"/>
                </a:spcBef>
                <a:buClrTx/>
                <a:buFontTx/>
                <a:buNone/>
              </a:pPr>
              <a:r>
                <a:rPr lang="es-ES" altLang="es-ES" sz="1800" b="1">
                  <a:solidFill>
                    <a:srgbClr val="FF0000"/>
                  </a:solidFill>
                  <a:hlinkClick r:id="rId4"/>
                </a:rPr>
                <a:t>http://jmv.webs.uvigo.es/</a:t>
              </a:r>
              <a:r>
                <a:rPr lang="es-ES" altLang="es-ES" sz="1800" b="1">
                  <a:solidFill>
                    <a:srgbClr val="FF0000"/>
                  </a:solidFill>
                </a:rPr>
                <a:t> </a:t>
              </a:r>
              <a:r>
                <a:rPr lang="es-ES" altLang="es-ES" sz="1800" b="1">
                  <a:solidFill>
                    <a:schemeClr val="tx1"/>
                  </a:solidFill>
                </a:rPr>
                <a:t>(</a:t>
              </a:r>
              <a:r>
                <a:rPr lang="es-ES" altLang="es-ES" sz="1800" b="1">
                  <a:solidFill>
                    <a:srgbClr val="FF0000"/>
                  </a:solidFill>
                  <a:hlinkClick r:id="rId5"/>
                </a:rPr>
                <a:t>http://webs.uvigo.es/jmv</a:t>
              </a:r>
              <a:r>
                <a:rPr lang="es-ES" altLang="es-ES" sz="1800" b="1">
                  <a:solidFill>
                    <a:schemeClr val="tx1"/>
                  </a:solidFill>
                </a:rPr>
                <a:t>)</a:t>
              </a:r>
            </a:p>
            <a:p>
              <a:pPr>
                <a:spcBef>
                  <a:spcPts val="250"/>
                </a:spcBef>
                <a:buClrTx/>
              </a:pPr>
              <a:r>
                <a:rPr lang="es-ES" altLang="es-ES" sz="1800" b="1">
                  <a:solidFill>
                    <a:srgbClr val="FF0000"/>
                  </a:solidFill>
                  <a:hlinkClick r:id="rId6"/>
                </a:rPr>
                <a:t>http://www.joanmiquel.com</a:t>
              </a:r>
            </a:p>
          </p:txBody>
        </p:sp>
      </p:grpSp>
      <p:grpSp>
        <p:nvGrpSpPr>
          <p:cNvPr id="11272" name="Group 8">
            <a:extLst>
              <a:ext uri="{FF2B5EF4-FFF2-40B4-BE49-F238E27FC236}">
                <a16:creationId xmlns:a16="http://schemas.microsoft.com/office/drawing/2014/main" id="{ABA72884-A3A3-8741-B9F3-A191AD6A3A88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2565400"/>
            <a:ext cx="7199312" cy="1127125"/>
            <a:chOff x="703" y="1616"/>
            <a:chExt cx="4535" cy="710"/>
          </a:xfrm>
        </p:grpSpPr>
        <p:sp>
          <p:nvSpPr>
            <p:cNvPr id="11274" name="Text Box 9">
              <a:extLst>
                <a:ext uri="{FF2B5EF4-FFF2-40B4-BE49-F238E27FC236}">
                  <a16:creationId xmlns:a16="http://schemas.microsoft.com/office/drawing/2014/main" id="{03FF73AC-8187-6B47-A07A-10106607E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3764" cy="30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375"/>
                </a:spcBef>
                <a:buClrTx/>
                <a:buFontTx/>
                <a:buNone/>
              </a:pPr>
              <a:endParaRPr lang="es-ES" altLang="es-ES" sz="600" b="1" dirty="0">
                <a:solidFill>
                  <a:srgbClr val="000000"/>
                </a:solidFill>
              </a:endParaRPr>
            </a:p>
            <a:p>
              <a:pPr algn="ctr">
                <a:spcBef>
                  <a:spcPts val="0"/>
                </a:spcBef>
                <a:spcAft>
                  <a:spcPts val="300"/>
                </a:spcAft>
                <a:buClrTx/>
                <a:buFontTx/>
                <a:buNone/>
              </a:pPr>
              <a:r>
                <a:rPr lang="gl-ES" altLang="es-ES" sz="1900" b="1" dirty="0">
                  <a:solidFill>
                    <a:srgbClr val="000000"/>
                  </a:solidFill>
                </a:rPr>
                <a:t>USUARIO: </a:t>
              </a:r>
              <a:r>
                <a:rPr lang="gl-ES" altLang="es-ES" sz="1900" b="1" dirty="0">
                  <a:solidFill>
                    <a:srgbClr val="0033CC"/>
                  </a:solidFill>
                </a:rPr>
                <a:t>material</a:t>
              </a:r>
              <a:r>
                <a:rPr lang="gl-ES" altLang="es-ES" sz="1900" b="1" dirty="0">
                  <a:solidFill>
                    <a:srgbClr val="000000"/>
                  </a:solidFill>
                </a:rPr>
                <a:t>   CONTRASINAL: </a:t>
              </a:r>
              <a:r>
                <a:rPr lang="gl-ES" altLang="es-ES" sz="1900" b="1" dirty="0">
                  <a:solidFill>
                    <a:srgbClr val="0033CC"/>
                  </a:solidFill>
                </a:rPr>
                <a:t>95979597</a:t>
              </a:r>
            </a:p>
          </p:txBody>
        </p:sp>
        <p:grpSp>
          <p:nvGrpSpPr>
            <p:cNvPr id="11275" name="Group 10">
              <a:extLst>
                <a:ext uri="{FF2B5EF4-FFF2-40B4-BE49-F238E27FC236}">
                  <a16:creationId xmlns:a16="http://schemas.microsoft.com/office/drawing/2014/main" id="{B3AAD25B-D6B8-EE4D-B303-E59D5A6608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1616"/>
              <a:ext cx="589" cy="633"/>
              <a:chOff x="703" y="1616"/>
              <a:chExt cx="589" cy="633"/>
            </a:xfrm>
          </p:grpSpPr>
          <p:sp>
            <p:nvSpPr>
              <p:cNvPr id="11276" name="Line 11">
                <a:extLst>
                  <a:ext uri="{FF2B5EF4-FFF2-40B4-BE49-F238E27FC236}">
                    <a16:creationId xmlns:a16="http://schemas.microsoft.com/office/drawing/2014/main" id="{96E50D0B-9156-CE46-9180-267C5D5B1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" y="1616"/>
                <a:ext cx="0" cy="633"/>
              </a:xfrm>
              <a:prstGeom prst="line">
                <a:avLst/>
              </a:prstGeom>
              <a:noFill/>
              <a:ln w="12600" cap="sq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277" name="Line 12">
                <a:extLst>
                  <a:ext uri="{FF2B5EF4-FFF2-40B4-BE49-F238E27FC236}">
                    <a16:creationId xmlns:a16="http://schemas.microsoft.com/office/drawing/2014/main" id="{87AF0AF7-34B3-A445-81BC-72F27BF7A5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" y="2250"/>
                <a:ext cx="589" cy="0"/>
              </a:xfrm>
              <a:prstGeom prst="line">
                <a:avLst/>
              </a:prstGeom>
              <a:noFill/>
              <a:ln w="12600" cap="sq">
                <a:solidFill>
                  <a:srgbClr val="0000FF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1271" name="Text Box 14">
            <a:extLst>
              <a:ext uri="{FF2B5EF4-FFF2-40B4-BE49-F238E27FC236}">
                <a16:creationId xmlns:a16="http://schemas.microsoft.com/office/drawing/2014/main" id="{7CBD3927-4D5D-0149-BD77-52F5CDD1B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708275"/>
            <a:ext cx="5040313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ts val="1125"/>
              </a:spcBef>
              <a:buClrTx/>
              <a:buFontTx/>
              <a:buNone/>
            </a:pPr>
            <a:r>
              <a:rPr lang="gl-ES" altLang="es-ES" sz="1800" b="1" dirty="0">
                <a:solidFill>
                  <a:srgbClr val="0066FF"/>
                </a:solidFill>
              </a:rPr>
              <a:t>“DOCS”: ¡Cartafol de MATERIAL protexido!</a:t>
            </a: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EB76CCA-1EA4-4D42-9BFD-32ABE202A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3689956"/>
            <a:ext cx="6841238" cy="2760301"/>
          </a:xfrm>
          <a:prstGeom prst="rect">
            <a:avLst/>
          </a:prstGeom>
        </p:spPr>
      </p:pic>
      <p:sp>
        <p:nvSpPr>
          <p:cNvPr id="11273" name="Line 13">
            <a:extLst>
              <a:ext uri="{FF2B5EF4-FFF2-40B4-BE49-F238E27FC236}">
                <a16:creationId xmlns:a16="http://schemas.microsoft.com/office/drawing/2014/main" id="{C3E67C21-62D9-364E-82F6-4FBD5E889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064" y="3789363"/>
            <a:ext cx="0" cy="1223813"/>
          </a:xfrm>
          <a:prstGeom prst="line">
            <a:avLst/>
          </a:prstGeom>
          <a:noFill/>
          <a:ln w="127080" cap="sq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custDataLst>
      <p:tags r:id="rId1"/>
    </p:custDataLst>
  </p:cSld>
  <p:clrMapOvr>
    <a:masterClrMapping/>
  </p:clrMapOvr>
  <p:transition advTm="15433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CFA78C2-08BA-0948-A3AB-D7218C622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60" y="2393570"/>
            <a:ext cx="6573436" cy="4077874"/>
          </a:xfrm>
          <a:prstGeom prst="rect">
            <a:avLst/>
          </a:prstGeom>
        </p:spPr>
      </p:pic>
      <p:sp>
        <p:nvSpPr>
          <p:cNvPr id="13314" name="Text Box 1">
            <a:extLst>
              <a:ext uri="{FF2B5EF4-FFF2-40B4-BE49-F238E27FC236}">
                <a16:creationId xmlns:a16="http://schemas.microsoft.com/office/drawing/2014/main" id="{DADC32BF-78AB-6546-A857-9C0F6419D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A6FE34A-60F6-C94F-BCD8-22612E45AF42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7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  <a:p>
            <a:pPr algn="r">
              <a:buClrTx/>
              <a:buFontTx/>
              <a:buNone/>
            </a:pPr>
            <a:r>
              <a:rPr lang="es-ES" altLang="es-ES" sz="1400" dirty="0">
                <a:solidFill>
                  <a:srgbClr val="000000"/>
                </a:solidFill>
              </a:rPr>
              <a:t>
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4D35C2DC-E47D-964F-B93D-485B08898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  <p:grpSp>
        <p:nvGrpSpPr>
          <p:cNvPr id="13324" name="Group 8">
            <a:extLst>
              <a:ext uri="{FF2B5EF4-FFF2-40B4-BE49-F238E27FC236}">
                <a16:creationId xmlns:a16="http://schemas.microsoft.com/office/drawing/2014/main" id="{6877C9EC-62B9-0F48-8AEF-A27C4E31639A}"/>
              </a:ext>
            </a:extLst>
          </p:cNvPr>
          <p:cNvGrpSpPr>
            <a:grpSpLocks/>
          </p:cNvGrpSpPr>
          <p:nvPr/>
        </p:nvGrpSpPr>
        <p:grpSpPr bwMode="auto">
          <a:xfrm>
            <a:off x="1115616" y="2276872"/>
            <a:ext cx="293688" cy="2141341"/>
            <a:chOff x="1066" y="1366"/>
            <a:chExt cx="185" cy="1723"/>
          </a:xfrm>
        </p:grpSpPr>
        <p:sp>
          <p:nvSpPr>
            <p:cNvPr id="13325" name="Line 9">
              <a:extLst>
                <a:ext uri="{FF2B5EF4-FFF2-40B4-BE49-F238E27FC236}">
                  <a16:creationId xmlns:a16="http://schemas.microsoft.com/office/drawing/2014/main" id="{9C3829CD-CAA9-794E-AFB6-B7A774969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1366"/>
              <a:ext cx="0" cy="1722"/>
            </a:xfrm>
            <a:prstGeom prst="line">
              <a:avLst/>
            </a:prstGeom>
            <a:noFill/>
            <a:ln w="12600" cap="sq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3326" name="Line 10">
              <a:extLst>
                <a:ext uri="{FF2B5EF4-FFF2-40B4-BE49-F238E27FC236}">
                  <a16:creationId xmlns:a16="http://schemas.microsoft.com/office/drawing/2014/main" id="{7F910C09-26AF-6F4C-AAEE-D812F2984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3089"/>
              <a:ext cx="185" cy="0"/>
            </a:xfrm>
            <a:prstGeom prst="line">
              <a:avLst/>
            </a:prstGeom>
            <a:noFill/>
            <a:ln w="12600" cap="sq">
              <a:solidFill>
                <a:srgbClr val="0000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3322" name="Text Box 13">
            <a:extLst>
              <a:ext uri="{FF2B5EF4-FFF2-40B4-BE49-F238E27FC236}">
                <a16:creationId xmlns:a16="http://schemas.microsoft.com/office/drawing/2014/main" id="{07262234-9727-0645-B792-C5EB3C540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844675"/>
            <a:ext cx="4875213" cy="24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2000" b="1" dirty="0">
                <a:solidFill>
                  <a:srgbClr val="FF0000"/>
                </a:solidFill>
                <a:hlinkClick r:id="rId5"/>
              </a:rPr>
              <a:t>http://moovi.uvigo.es/</a:t>
            </a:r>
            <a:endParaRPr lang="es-ES" altLang="es-ES" sz="2000" b="1" dirty="0">
              <a:solidFill>
                <a:srgbClr val="FF0000"/>
              </a:solidFill>
              <a:hlinkClick r:id="rId6"/>
            </a:endParaRPr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69BD2DCB-1E27-1A4B-A4BD-EDE2B0C27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44675"/>
            <a:ext cx="1625600" cy="655638"/>
          </a:xfrm>
          <a:prstGeom prst="actionButtonBlank">
            <a:avLst/>
          </a:prstGeom>
          <a:solidFill>
            <a:srgbClr val="660033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sz="2000" b="1">
                <a:solidFill>
                  <a:srgbClr val="FFFFFF"/>
                </a:solidFill>
              </a:rPr>
              <a:t>Teledocencia</a:t>
            </a: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CD725E42-BAE2-6E42-BE19-227AC2A26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“FERRAMENTAS PARA 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</p:spTree>
    <p:custDataLst>
      <p:tags r:id="rId1"/>
    </p:custDataLst>
  </p:cSld>
  <p:clrMapOvr>
    <a:masterClrMapping/>
  </p:clrMapOvr>
  <p:transition advTm="15793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C57B9682-CA54-6442-8C6A-676C3EAA4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D6CC9954-3D27-EF41-B952-EC7F65E17F8F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8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  <a:p>
            <a:pPr algn="r">
              <a:buClrTx/>
              <a:buFontTx/>
              <a:buNone/>
            </a:pPr>
            <a:r>
              <a:rPr lang="es-ES" altLang="es-ES" sz="1400" dirty="0">
                <a:solidFill>
                  <a:srgbClr val="000000"/>
                </a:solidFill>
              </a:rPr>
              <a:t>
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367142E2-EBD6-7C45-8DE3-0C3E70B15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2DA64764-BAE7-B946-A24F-FFA5ADD66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688" y="1844675"/>
            <a:ext cx="53562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ES" sz="2000" b="1">
                <a:solidFill>
                  <a:srgbClr val="000000"/>
                </a:solidFill>
              </a:rPr>
              <a:t>Aula Informática: </a:t>
            </a:r>
            <a:r>
              <a:rPr lang="es-ES" altLang="es-ES" sz="2000" b="1">
                <a:solidFill>
                  <a:srgbClr val="FF0000"/>
                </a:solidFill>
              </a:rPr>
              <a:t>TeamViewer</a:t>
            </a:r>
          </a:p>
        </p:txBody>
      </p:sp>
      <p:pic>
        <p:nvPicPr>
          <p:cNvPr id="15365" name="Picture 4">
            <a:extLst>
              <a:ext uri="{FF2B5EF4-FFF2-40B4-BE49-F238E27FC236}">
                <a16:creationId xmlns:a16="http://schemas.microsoft.com/office/drawing/2014/main" id="{DBB0CCA6-2281-8048-B35A-42BFEC43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52"/>
          <a:stretch>
            <a:fillRect/>
          </a:stretch>
        </p:blipFill>
        <p:spPr bwMode="auto">
          <a:xfrm>
            <a:off x="4067175" y="2708275"/>
            <a:ext cx="4321175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5">
            <a:extLst>
              <a:ext uri="{FF2B5EF4-FFF2-40B4-BE49-F238E27FC236}">
                <a16:creationId xmlns:a16="http://schemas.microsoft.com/office/drawing/2014/main" id="{700310A6-80CE-6546-88CE-6082B05D2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786313"/>
            <a:ext cx="431800" cy="14446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25"/>
              </a:spcBef>
              <a:buClrTx/>
              <a:buFontTx/>
              <a:buNone/>
            </a:pPr>
            <a:r>
              <a:rPr lang="es-ES" altLang="es-ES" sz="1000" b="1">
                <a:solidFill>
                  <a:srgbClr val="0066FF"/>
                </a:solidFill>
              </a:rPr>
              <a:t>? ? ? ?</a:t>
            </a:r>
            <a:r>
              <a:rPr lang="es-ES" altLang="es-ES" sz="1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367" name="AutoShape 6">
            <a:extLst>
              <a:ext uri="{FF2B5EF4-FFF2-40B4-BE49-F238E27FC236}">
                <a16:creationId xmlns:a16="http://schemas.microsoft.com/office/drawing/2014/main" id="{4EF02502-1334-FB49-A2F9-74C33BE82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844675"/>
            <a:ext cx="1625600" cy="655638"/>
          </a:xfrm>
          <a:prstGeom prst="actionButtonBlank">
            <a:avLst/>
          </a:prstGeom>
          <a:solidFill>
            <a:srgbClr val="660033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ES" sz="2000" b="1">
                <a:solidFill>
                  <a:srgbClr val="FFFFFF"/>
                </a:solidFill>
              </a:rPr>
              <a:t>Teledocencia</a:t>
            </a:r>
          </a:p>
        </p:txBody>
      </p:sp>
      <p:grpSp>
        <p:nvGrpSpPr>
          <p:cNvPr id="9223" name="Group 7">
            <a:extLst>
              <a:ext uri="{FF2B5EF4-FFF2-40B4-BE49-F238E27FC236}">
                <a16:creationId xmlns:a16="http://schemas.microsoft.com/office/drawing/2014/main" id="{27BB5870-7966-E84B-A422-31AA46805015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747963"/>
            <a:ext cx="3455987" cy="3055938"/>
            <a:chOff x="521" y="1731"/>
            <a:chExt cx="2177" cy="1925"/>
          </a:xfrm>
        </p:grpSpPr>
        <p:sp>
          <p:nvSpPr>
            <p:cNvPr id="15369" name="Text Box 8">
              <a:extLst>
                <a:ext uri="{FF2B5EF4-FFF2-40B4-BE49-F238E27FC236}">
                  <a16:creationId xmlns:a16="http://schemas.microsoft.com/office/drawing/2014/main" id="{D3FB1B69-434E-AD43-83F8-FDE936FC4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731"/>
              <a:ext cx="1950" cy="11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just">
                <a:spcBef>
                  <a:spcPts val="1000"/>
                </a:spcBef>
                <a:buClrTx/>
                <a:buFontTx/>
                <a:buNone/>
              </a:pPr>
              <a:r>
                <a:rPr lang="gl-ES" altLang="es-ES" sz="1600" b="1" dirty="0">
                  <a:solidFill>
                    <a:srgbClr val="000000"/>
                  </a:solidFill>
                </a:rPr>
                <a:t>TeamViewer</a:t>
              </a:r>
              <a:r>
                <a:rPr lang="gl-ES" altLang="es-ES" sz="1600" dirty="0">
                  <a:solidFill>
                    <a:srgbClr val="000000"/>
                  </a:solidFill>
                </a:rPr>
                <a:t> é unha aplicación que permite o acceso remoto a un ordenador (“</a:t>
              </a:r>
              <a:r>
                <a:rPr lang="gl-ES" altLang="es-ES" sz="1600" dirty="0" err="1">
                  <a:solidFill>
                    <a:srgbClr val="000000"/>
                  </a:solidFill>
                </a:rPr>
                <a:t>server</a:t>
              </a:r>
              <a:r>
                <a:rPr lang="gl-ES" altLang="es-ES" sz="1600" dirty="0">
                  <a:solidFill>
                    <a:srgbClr val="000000"/>
                  </a:solidFill>
                </a:rPr>
                <a:t>”) a través dun escritorio remoto doutro ordenador (“</a:t>
              </a:r>
              <a:r>
                <a:rPr lang="gl-ES" altLang="es-ES" sz="1600" dirty="0" err="1">
                  <a:solidFill>
                    <a:srgbClr val="000000"/>
                  </a:solidFill>
                </a:rPr>
                <a:t>viewer</a:t>
              </a:r>
              <a:r>
                <a:rPr lang="gl-ES" altLang="es-ES" sz="1600" dirty="0">
                  <a:solidFill>
                    <a:srgbClr val="000000"/>
                  </a:solidFill>
                </a:rPr>
                <a:t>”) dentro dunha rede (como unha rede local LAN ou Internet).</a:t>
              </a:r>
            </a:p>
          </p:txBody>
        </p:sp>
        <p:sp>
          <p:nvSpPr>
            <p:cNvPr id="15370" name="Line 9">
              <a:extLst>
                <a:ext uri="{FF2B5EF4-FFF2-40B4-BE49-F238E27FC236}">
                  <a16:creationId xmlns:a16="http://schemas.microsoft.com/office/drawing/2014/main" id="{8F73C639-9100-054E-89D9-26080D5E6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2840"/>
              <a:ext cx="0" cy="453"/>
            </a:xfrm>
            <a:prstGeom prst="line">
              <a:avLst/>
            </a:prstGeom>
            <a:noFill/>
            <a:ln w="127080" cap="sq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5371" name="Text Box 10">
              <a:extLst>
                <a:ext uri="{FF2B5EF4-FFF2-40B4-BE49-F238E27FC236}">
                  <a16:creationId xmlns:a16="http://schemas.microsoft.com/office/drawing/2014/main" id="{BA78E14D-7FF6-464D-A954-AC6E862D3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976"/>
              <a:ext cx="1269" cy="68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25"/>
                </a:spcBef>
                <a:buClrTx/>
                <a:buFontTx/>
                <a:buNone/>
              </a:pPr>
              <a:endParaRPr lang="es-ES" altLang="es-ES" sz="200" b="1" dirty="0">
                <a:solidFill>
                  <a:srgbClr val="000000"/>
                </a:solidFill>
              </a:endParaRPr>
            </a:p>
            <a:p>
              <a:pPr>
                <a:buClrTx/>
                <a:buFontTx/>
                <a:buNone/>
              </a:pPr>
              <a:r>
                <a:rPr lang="es-ES" altLang="es-ES" sz="1700" b="1" dirty="0">
                  <a:solidFill>
                    <a:srgbClr val="000000"/>
                  </a:solidFill>
                </a:rPr>
                <a:t>CONTRASINAL:</a:t>
              </a:r>
            </a:p>
            <a:p>
              <a:pPr>
                <a:buClrTx/>
                <a:buFontTx/>
                <a:buNone/>
              </a:pPr>
              <a:r>
                <a:rPr lang="es-ES" altLang="es-ES" sz="1700" b="1" dirty="0">
                  <a:solidFill>
                    <a:srgbClr val="0033CC"/>
                  </a:solidFill>
                </a:rPr>
                <a:t>cambiará cada día</a:t>
              </a:r>
            </a:p>
            <a:p>
              <a:pPr algn="r">
                <a:buClrTx/>
                <a:buFontTx/>
                <a:buNone/>
              </a:pPr>
              <a:r>
                <a:rPr lang="es-ES" altLang="es-ES" sz="1400" b="1" dirty="0">
                  <a:solidFill>
                    <a:srgbClr val="0066FF"/>
                  </a:solidFill>
                </a:rPr>
                <a:t>?</a:t>
              </a:r>
              <a:r>
                <a:rPr lang="es-ES" altLang="es-ES" sz="1400" dirty="0">
                  <a:solidFill>
                    <a:srgbClr val="000000"/>
                  </a:solidFill>
                </a:rPr>
                <a:t>   Preguntar </a:t>
              </a:r>
              <a:r>
                <a:rPr lang="es-ES" altLang="es-ES" sz="1400" dirty="0" err="1">
                  <a:solidFill>
                    <a:srgbClr val="000000"/>
                  </a:solidFill>
                </a:rPr>
                <a:t>ó</a:t>
              </a:r>
              <a:r>
                <a:rPr lang="es-ES" altLang="es-ES" sz="1400" dirty="0">
                  <a:solidFill>
                    <a:srgbClr val="000000"/>
                  </a:solidFill>
                </a:rPr>
                <a:t> profesor</a:t>
              </a:r>
            </a:p>
            <a:p>
              <a:pPr algn="r">
                <a:buClrTx/>
                <a:buFontTx/>
                <a:buNone/>
              </a:pPr>
              <a:endParaRPr lang="es-ES" altLang="es-ES" sz="1400" dirty="0">
                <a:solidFill>
                  <a:srgbClr val="000000"/>
                </a:solidFill>
              </a:endParaRPr>
            </a:p>
          </p:txBody>
        </p:sp>
        <p:sp>
          <p:nvSpPr>
            <p:cNvPr id="15372" name="Line 11">
              <a:extLst>
                <a:ext uri="{FF2B5EF4-FFF2-40B4-BE49-F238E27FC236}">
                  <a16:creationId xmlns:a16="http://schemas.microsoft.com/office/drawing/2014/main" id="{DBE7CDC7-8C53-1549-902F-2741ECE0C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3076"/>
              <a:ext cx="861" cy="0"/>
            </a:xfrm>
            <a:prstGeom prst="line">
              <a:avLst/>
            </a:prstGeom>
            <a:noFill/>
            <a:ln w="127080" cap="sq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" name="Text Box 2">
            <a:extLst>
              <a:ext uri="{FF2B5EF4-FFF2-40B4-BE49-F238E27FC236}">
                <a16:creationId xmlns:a16="http://schemas.microsoft.com/office/drawing/2014/main" id="{102267D8-06BD-F54B-A682-B4DC91AEE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“FERRAMENTAS PARA 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PROFESORADO</a:t>
            </a:r>
          </a:p>
        </p:txBody>
      </p:sp>
    </p:spTree>
    <p:custDataLst>
      <p:tags r:id="rId1"/>
    </p:custDataLst>
  </p:cSld>
  <p:clrMapOvr>
    <a:masterClrMapping/>
  </p:clrMapOvr>
  <p:transition advTm="3056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960C65DD-D0ED-1F4C-805D-60DA52988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13B624F-4E32-A544-A304-6C27A23289A6}" type="slidenum">
              <a:rPr lang="es-ES" altLang="es-ES" sz="1400" smtClean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9</a:t>
            </a:fld>
            <a:r>
              <a:rPr lang="es-ES" altLang="es-ES" sz="1400" dirty="0">
                <a:solidFill>
                  <a:srgbClr val="000000"/>
                </a:solidFill>
              </a:rPr>
              <a:t>-17</a:t>
            </a:r>
          </a:p>
          <a:p>
            <a:pPr algn="r">
              <a:buClrTx/>
              <a:buFontTx/>
              <a:buNone/>
            </a:pPr>
            <a:r>
              <a:rPr lang="es-ES" altLang="es-ES" sz="1400" dirty="0">
                <a:solidFill>
                  <a:srgbClr val="000000"/>
                </a:solidFill>
              </a:rPr>
              <a:t>
</a:t>
            </a:r>
          </a:p>
        </p:txBody>
      </p:sp>
      <p:grpSp>
        <p:nvGrpSpPr>
          <p:cNvPr id="17411" name="Group 2">
            <a:extLst>
              <a:ext uri="{FF2B5EF4-FFF2-40B4-BE49-F238E27FC236}">
                <a16:creationId xmlns:a16="http://schemas.microsoft.com/office/drawing/2014/main" id="{3A6FBA9F-9568-6547-B51F-F80BE0AC9BDB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628775"/>
            <a:ext cx="7923212" cy="4606925"/>
            <a:chOff x="385" y="1026"/>
            <a:chExt cx="4991" cy="2902"/>
          </a:xfrm>
        </p:grpSpPr>
        <p:sp>
          <p:nvSpPr>
            <p:cNvPr id="10243" name="Rectangle 3">
              <a:extLst>
                <a:ext uri="{FF2B5EF4-FFF2-40B4-BE49-F238E27FC236}">
                  <a16:creationId xmlns:a16="http://schemas.microsoft.com/office/drawing/2014/main" id="{B8CDF9AC-C291-C647-9D57-7B8DABEEE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1026"/>
              <a:ext cx="4991" cy="290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180000" tIns="180000" rIns="180000" bIns="46800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gl-ES" altLang="es-ES" sz="1800">
                <a:solidFill>
                  <a:srgbClr val="000000"/>
                </a:solidFill>
              </a:endParaRPr>
            </a:p>
            <a:p>
              <a:pPr algn="ctr">
                <a:spcBef>
                  <a:spcPts val="950"/>
                </a:spcBef>
                <a:buSzPct val="100000"/>
                <a:defRPr/>
              </a:pPr>
              <a:endParaRPr lang="gl-ES" altLang="es-ES" sz="3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spcBef>
                  <a:spcPts val="950"/>
                </a:spcBef>
                <a:buSzPct val="100000"/>
                <a:defRPr/>
              </a:pPr>
              <a:r>
                <a:rPr lang="gl-ES" altLang="es-ES" sz="3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PRESENTACIÓN</a:t>
              </a:r>
            </a:p>
            <a:p>
              <a:pPr algn="ctr">
                <a:spcBef>
                  <a:spcPts val="950"/>
                </a:spcBef>
                <a:buSzPct val="100000"/>
                <a:defRPr/>
              </a:pPr>
              <a:endParaRPr lang="gl-ES" altLang="es-ES" sz="3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spcBef>
                  <a:spcPts val="700"/>
                </a:spcBef>
                <a:buSzPct val="100000"/>
                <a:defRPr/>
              </a:pPr>
              <a:r>
                <a:rPr lang="gl-ES" altLang="es-E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“PLANIFICACIÓN DOCENTE”</a:t>
              </a:r>
            </a:p>
          </p:txBody>
        </p:sp>
        <p:sp>
          <p:nvSpPr>
            <p:cNvPr id="17414" name="Rectangle 4">
              <a:extLst>
                <a:ext uri="{FF2B5EF4-FFF2-40B4-BE49-F238E27FC236}">
                  <a16:creationId xmlns:a16="http://schemas.microsoft.com/office/drawing/2014/main" id="{CB3F7509-340A-F842-8285-A4FC7BC0A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1026"/>
              <a:ext cx="4991" cy="2902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_tradnl" altLang="es-ES"/>
            </a:p>
          </p:txBody>
        </p:sp>
      </p:grpSp>
      <p:sp>
        <p:nvSpPr>
          <p:cNvPr id="10245" name="Text Box 5">
            <a:extLst>
              <a:ext uri="{FF2B5EF4-FFF2-40B4-BE49-F238E27FC236}">
                <a16:creationId xmlns:a16="http://schemas.microsoft.com/office/drawing/2014/main" id="{48D80AD5-A022-A748-8B4D-517BACBA3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PLANIFICACIÓN DOCENTE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0CB5449A-F56F-204E-9C28-1729D463B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499444"/>
            <a:ext cx="7128718" cy="817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MATERIA: “FERRAMENTAS PARA A TI, I: INFORMÁTICA” (INF1)</a:t>
            </a:r>
          </a:p>
          <a:p>
            <a:pPr algn="ctr">
              <a:spcBef>
                <a:spcPts val="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INTRODUCIÓN</a:t>
            </a:r>
          </a:p>
          <a:p>
            <a:pPr algn="ctr">
              <a:spcBef>
                <a:spcPts val="600"/>
              </a:spcBef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PLANIFICACIÓN DOCENTE</a:t>
            </a:r>
          </a:p>
        </p:txBody>
      </p:sp>
    </p:spTree>
  </p:cSld>
  <p:clrMapOvr>
    <a:masterClrMapping/>
  </p:clrMapOvr>
  <p:transition advTm="1219">
    <p:diamond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7.3|10.5|2.6|3.8|7.4|30.8|10.4|17.6|0.9|0.3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0.5|0.9"/>
</p:tagLst>
</file>

<file path=ppt/theme/theme1.xml><?xml version="1.0" encoding="utf-8"?>
<a:theme xmlns:a="http://schemas.openxmlformats.org/drawingml/2006/main" name="Diseño predeterminado">
  <a:themeElements>
    <a:clrScheme name="Diseño predeterminado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iseño predeterminado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11835</TotalTime>
  <Words>797</Words>
  <Application>Microsoft Macintosh PowerPoint</Application>
  <PresentationFormat>Presentación en pantalla (4:3)</PresentationFormat>
  <Paragraphs>221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Courier New</vt:lpstr>
      <vt:lpstr>Times New Roman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</dc:title>
  <dc:creator>Joan Miquel Vergés</dc:creator>
  <cp:lastModifiedBy>Joan Miquel Verges</cp:lastModifiedBy>
  <cp:revision>427</cp:revision>
  <cp:lastPrinted>2018-09-04T13:26:29Z</cp:lastPrinted>
  <dcterms:created xsi:type="dcterms:W3CDTF">1998-09-20T10:18:20Z</dcterms:created>
  <dcterms:modified xsi:type="dcterms:W3CDTF">2021-08-10T07:51:19Z</dcterms:modified>
</cp:coreProperties>
</file>