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7" r:id="rId2"/>
    <p:sldId id="256" r:id="rId3"/>
    <p:sldId id="283" r:id="rId4"/>
    <p:sldId id="282" r:id="rId5"/>
    <p:sldId id="281" r:id="rId6"/>
    <p:sldId id="280" r:id="rId7"/>
    <p:sldId id="279" r:id="rId8"/>
    <p:sldId id="275" r:id="rId9"/>
    <p:sldId id="276" r:id="rId10"/>
    <p:sldId id="277" r:id="rId11"/>
    <p:sldId id="278" r:id="rId12"/>
  </p:sldIdLst>
  <p:sldSz cx="9144000" cy="6858000" type="screen4x3"/>
  <p:notesSz cx="6670675" cy="99282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anose="02020603050405020304" pitchFamily="18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530"/>
    <p:restoredTop sz="94150"/>
  </p:normalViewPr>
  <p:slideViewPr>
    <p:cSldViewPr>
      <p:cViewPr varScale="1">
        <p:scale>
          <a:sx n="120" d="100"/>
          <a:sy n="120" d="100"/>
        </p:scale>
        <p:origin x="105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888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08B3F90-8D7F-194D-8D9E-5DA04C406D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540A1A-598C-EE49-94F3-EAEBFE2669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BBE346F-692B-F94C-AB54-3913E4D0F496}" type="datetimeFigureOut">
              <a:rPr lang="es-ES"/>
              <a:pPr>
                <a:defRPr/>
              </a:pPr>
              <a:t>9/8/21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A7F6C7-DF87-8848-985F-385C8008C6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95BA2D1-E344-A045-9235-E9784046AA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DD44737-7FCC-E04B-B2ED-3D0DB18989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18862035-EF76-C144-BBC0-11DF5EE9E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670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50" name="Text Box 2">
            <a:extLst>
              <a:ext uri="{FF2B5EF4-FFF2-40B4-BE49-F238E27FC236}">
                <a16:creationId xmlns:a16="http://schemas.microsoft.com/office/drawing/2014/main" id="{622ED9C7-24CB-4843-BF4F-3500FE601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A539A795-0E8A-EB41-B60A-DDCBC31E5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0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F33B857-6C59-324E-9081-FE515CA19D3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6125"/>
            <a:ext cx="4962525" cy="37211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CE4786F-E3A9-BB4C-8368-B6C9AB90325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714875"/>
            <a:ext cx="4889500" cy="4465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80" tIns="45720" rIns="9108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_tradnl" altLang="es-ES_tradnl" noProof="0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3A499299-0A48-9544-BC0D-CA1FB93D9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E6B30176-70B4-F84C-BA31-562E4C44EB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778250" y="9432925"/>
            <a:ext cx="288925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080" tIns="45720" rIns="91080" bIns="45720" numCol="1" anchor="b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B56C247-DB7B-3D43-9CAA-343FA6F9398A}" type="slidenum">
              <a:rPr lang="es-ES" altLang="es-ES_tradnl"/>
              <a:pPr>
                <a:defRPr/>
              </a:pPr>
              <a:t>‹Nº›</a:t>
            </a:fld>
            <a:endParaRPr lang="es-E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51D0419-AC3C-6646-8A20-D263A575863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443BEE6C-9B36-044C-8556-4124E841E196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C78CB291-D308-9C42-A2D6-F8BD87701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52CEEAB2-1AFE-7B47-8FF4-B68438C98E5D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1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D3B2416E-2E55-A445-A690-DCBD4B1182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solidFill>
            <a:srgbClr val="FFFFFF"/>
          </a:solidFill>
        </p:spPr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9080CA5D-24D1-5344-93E0-BFEBDF0CFC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</p:spPr>
        <p:txBody>
          <a:bodyPr wrap="none" anchor="ctr"/>
          <a:lstStyle/>
          <a:p>
            <a:pPr>
              <a:defRPr/>
            </a:pPr>
            <a:endParaRPr lang="es-ES_tradnl" altLang="es-ES_tradnl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ED98591-C98F-D648-9069-E899D4FF99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7ADF8B9F-29A6-F748-9979-3E1BF3D35390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E57C001E-E7D4-A74B-A129-A626C7C81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1CD932FD-2786-3440-AFC2-F9714F0BB192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10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D1CEE7D1-204E-D34A-BF56-BF7A353FC3D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ln/>
        </p:spPr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D310A797-91BA-F94B-B47A-44788104B9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s-ES_tradnl" alt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941F1A7-473F-AC4E-8936-6E42C4F74F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8BB1DE5A-EA86-EE4D-93B5-F888DA3DFCB0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B07B2BAF-DF87-C14F-AA63-06AE8258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391F3F74-B167-5C4F-BDCB-659C2033277B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11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id="{4D06BCAF-0A30-C34B-B39B-12934A2C3F6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ln/>
        </p:spPr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CD7DEDD7-27A6-5B49-BA77-3F2622C533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s-ES_tradnl" alt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962057-E274-3342-BDC9-F7561449BB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3821DFC6-E8C9-8848-A26F-2B94FED37637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B7839B2F-8421-B148-9A19-14AB87BA7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1B92EA44-61D8-D848-B9C8-258B39DD07EB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2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8DCE34BD-6567-9641-901E-60A89D57EA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5700" cy="3724275"/>
          </a:xfrm>
          <a:solidFill>
            <a:srgbClr val="FFFFFF"/>
          </a:solidFill>
        </p:spPr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D8824A32-664C-554A-B3B0-01CE7AE41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</p:spPr>
        <p:txBody>
          <a:bodyPr wrap="none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0954793-8E4D-9944-A3F8-19919EF1C1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3354D12A-EFC7-FB49-B53E-47B4AB05EB73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9BFE757A-34C2-3547-A28C-2B490C3A1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DA669B25-B356-2E45-B40B-B6755AB8E101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3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8D7F07C9-854E-9F48-9FA1-BF04C4E33C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solidFill>
            <a:srgbClr val="FFFFFF"/>
          </a:solidFill>
        </p:spPr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37C40AD6-39DF-2D4C-A4AF-0B173EC43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</p:spPr>
        <p:txBody>
          <a:bodyPr wrap="none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3C381C6-A1A3-384E-B617-3E56A876092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19F1C255-8219-284E-B4AA-0CA5442D5DC3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BCB771D5-BD8D-B749-B2B9-D4192CCD2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BFF0D42D-8AF8-4C43-AB6F-24CB07D77F15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4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005AD51C-68C4-4F4B-988B-A800F210B0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solidFill>
            <a:srgbClr val="FFFFFF"/>
          </a:solidFill>
        </p:spPr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9910CA5A-C455-C341-A9F6-130BA4632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</p:spPr>
        <p:txBody>
          <a:bodyPr wrap="none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073FA1-9042-1941-9C21-C9AA4ABD25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5E2321D4-D199-7141-AAEB-E3C1F8EF0A7F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59120EA4-0E3A-E54C-A307-0D0655E5A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BBD5BE07-A5AB-3B43-A319-60E402C8F15F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5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750D1E26-841A-094B-8778-DADB6F6037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solidFill>
            <a:srgbClr val="FFFFFF"/>
          </a:solidFill>
        </p:spPr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1888BD53-9865-DE41-A00D-177F013409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</p:spPr>
        <p:txBody>
          <a:bodyPr wrap="none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CC8CBD0-9D4B-EE49-956D-283FE301577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694747BC-7F12-1D40-8DC9-D45DF54EFBF0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C404BE53-A766-6441-80A9-8EA045A3A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3EBEE7E2-80A6-3846-BCCD-CD65E6B2C1FB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6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AAD3F38F-715C-D549-AB5D-50335BBF0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solidFill>
            <a:srgbClr val="FFFFFF"/>
          </a:solidFill>
        </p:spPr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8EB28404-3CF0-2844-AAD9-021CB5CEB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</p:spPr>
        <p:txBody>
          <a:bodyPr wrap="none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E004709-C329-1D41-AE8C-507D531C4F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F61C3DE6-4B21-C441-9049-15107F408F10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F77926D9-EF2D-2444-9F2F-3F86FF6D5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F6573854-6BAD-C74E-A327-782C8FDE43A1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7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ECF3677A-BFE4-4B42-AA04-A50614DE81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solidFill>
            <a:srgbClr val="FFFFFF"/>
          </a:solidFill>
        </p:spPr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0504A7A5-99CB-D141-9242-B5066F052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</p:spPr>
        <p:txBody>
          <a:bodyPr wrap="none" anchor="ctr"/>
          <a:lstStyle/>
          <a:p>
            <a:pPr>
              <a:defRPr/>
            </a:pPr>
            <a:endParaRPr lang="es-ES_tradnl" altLang="es-ES_tradnl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8895C0-859D-1A4A-A560-315C9BA4D8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E65F047D-E410-7941-B419-FEEF98E7AEA0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3E868804-396E-2040-9F2F-F57FCEB16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BD063C66-0D60-A84C-BC8E-8863A9FD19A6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8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8A87C5E0-E8DA-3643-9E33-880141AA9C2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ln/>
        </p:spPr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F48037CE-847D-F647-B333-6DACD14C678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s-ES_tradnl" alt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7749A53-7F22-4B48-ACA5-2AB8DC64203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fld id="{796CF3BE-F39C-CC4F-BB42-3684444B4357}" type="slidenum">
              <a:rPr lang="es-ES" altLang="es-ES_tradnl" sz="1100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76802" name="Text Box 2">
            <a:extLst>
              <a:ext uri="{FF2B5EF4-FFF2-40B4-BE49-F238E27FC236}">
                <a16:creationId xmlns:a16="http://schemas.microsoft.com/office/drawing/2014/main" id="{5B7B2760-38F0-6147-A0D1-D5500CB2C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0" y="9432925"/>
            <a:ext cx="2890838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lIns="91080" rIns="9108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0DA26E0A-C5ED-8A40-9F0B-7353CAB7F093}" type="slidenum">
              <a:rPr lang="es-ES" altLang="es-ES_tradnl" sz="11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9</a:t>
            </a:fld>
            <a:endParaRPr lang="es-ES" altLang="es-ES_tradnl" sz="1100">
              <a:solidFill>
                <a:srgbClr val="000000"/>
              </a:solidFill>
            </a:endParaRP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8716DDC7-4B87-E344-815A-96BF519EBCCC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4113" cy="3722688"/>
          </a:xfrm>
          <a:ln/>
        </p:spPr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1ABC3FB8-2F6A-F943-886D-9955041ADC1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ln/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s-ES_tradnl" altLang="es-ES_trad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9322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5575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836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1255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837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4063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3424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3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57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3872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2131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9E9B3CE3-FD94-1D4D-A3DE-1544F528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 r="52705"/>
          <a:stretch>
            <a:fillRect/>
          </a:stretch>
        </p:blipFill>
        <p:spPr bwMode="auto">
          <a:xfrm>
            <a:off x="741363" y="549275"/>
            <a:ext cx="446087" cy="73818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EBEE5F56-D174-1E44-A289-24D6E6E5C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446088"/>
            <a:ext cx="7924800" cy="8953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buSzPct val="100000"/>
              <a:defRPr/>
            </a:pPr>
            <a:r>
              <a:rPr lang="gl-ES" altLang="es-ES_tradnl" sz="1400" dirty="0">
                <a:cs typeface="+mn-cs"/>
              </a:rPr>
              <a:t>FERRAMENTAS PARA A TRADUCIÓN E INTERPRETACIÓN I: INFORMÁTICA</a:t>
            </a:r>
            <a:br>
              <a:rPr lang="gl-ES" altLang="es-ES_tradnl" sz="1400" dirty="0">
                <a:cs typeface="+mn-cs"/>
              </a:rPr>
            </a:br>
            <a:r>
              <a:rPr lang="gl-ES" altLang="es-ES_tradnl" sz="1400" dirty="0">
                <a:cs typeface="+mn-cs"/>
              </a:rPr>
              <a:t>FASES DO PROCESO DA TRADUCIÓN</a:t>
            </a:r>
            <a:br>
              <a:rPr lang="gl-ES" altLang="es-ES_tradnl" sz="1400" dirty="0">
                <a:cs typeface="+mn-cs"/>
              </a:rPr>
            </a:br>
            <a:endParaRPr lang="gl-ES" altLang="es-ES_tradnl" sz="1400" dirty="0">
              <a:cs typeface="+mn-cs"/>
            </a:endParaRPr>
          </a:p>
        </p:txBody>
      </p:sp>
      <p:grpSp>
        <p:nvGrpSpPr>
          <p:cNvPr id="1028" name="Group 3">
            <a:extLst>
              <a:ext uri="{FF2B5EF4-FFF2-40B4-BE49-F238E27FC236}">
                <a16:creationId xmlns:a16="http://schemas.microsoft.com/office/drawing/2014/main" id="{F01E5A27-903F-C348-B807-7BE54C7564D5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628775"/>
            <a:ext cx="7923213" cy="4606925"/>
            <a:chOff x="384" y="1026"/>
            <a:chExt cx="4991" cy="2902"/>
          </a:xfrm>
        </p:grpSpPr>
        <p:sp>
          <p:nvSpPr>
            <p:cNvPr id="2" name="Rectangle 4">
              <a:extLst>
                <a:ext uri="{FF2B5EF4-FFF2-40B4-BE49-F238E27FC236}">
                  <a16:creationId xmlns:a16="http://schemas.microsoft.com/office/drawing/2014/main" id="{76D99F0A-DE7E-BC4F-A230-49FB1CA97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  <p:sp>
          <p:nvSpPr>
            <p:cNvPr id="1029" name="Rectangle 5">
              <a:extLst>
                <a:ext uri="{FF2B5EF4-FFF2-40B4-BE49-F238E27FC236}">
                  <a16:creationId xmlns:a16="http://schemas.microsoft.com/office/drawing/2014/main" id="{07E322EF-12E5-E94C-A3D8-9FE2BC0B0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026"/>
              <a:ext cx="4991" cy="2902"/>
            </a:xfrm>
            <a:prstGeom prst="rect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00000"/>
          </a:solidFill>
          <a:latin typeface="+mj-lt"/>
          <a:ea typeface="+mj-ea"/>
          <a:cs typeface="Arial Unicode MS" panose="020B0604020202020204" pitchFamily="34" charset="-128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charset="0"/>
          <a:ea typeface="Arial Unicode MS" charset="0"/>
          <a:cs typeface="Arial Unicode MS" panose="020B0604020202020204" pitchFamily="34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charset="0"/>
          <a:ea typeface="Arial Unicode MS" charset="0"/>
          <a:cs typeface="Arial Unicode MS" panose="020B0604020202020204" pitchFamily="34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charset="0"/>
          <a:ea typeface="Arial Unicode MS" charset="0"/>
          <a:cs typeface="Arial Unicode MS" panose="020B0604020202020204" pitchFamily="34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Times New Roman" charset="0"/>
          <a:ea typeface="Arial Unicode MS" charset="0"/>
          <a:cs typeface="Arial Unicode MS" panose="020B060402020202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Times New Roman" charset="0"/>
          <a:ea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Times New Roman" charset="0"/>
          <a:ea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Times New Roman" charset="0"/>
          <a:ea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400">
          <a:solidFill>
            <a:srgbClr val="000000"/>
          </a:solidFill>
          <a:latin typeface="Times New Roman" charset="0"/>
          <a:ea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Arial Unicode MS" panose="020B060402020202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18" Type="http://schemas.openxmlformats.org/officeDocument/2006/relationships/image" Target="../media/image2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19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C3813EF5-49A7-9340-B6FC-9070B9645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2AC31F69-ABB5-274E-AFF9-13F134AD7BEE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1</a:t>
            </a:fld>
            <a:r>
              <a:rPr lang="es-ES" altLang="es-ES_tradnl" sz="1400">
                <a:solidFill>
                  <a:srgbClr val="000000"/>
                </a:solidFill>
              </a:rPr>
              <a:t>-10</a:t>
            </a:r>
          </a:p>
        </p:txBody>
      </p:sp>
      <p:grpSp>
        <p:nvGrpSpPr>
          <p:cNvPr id="14338" name="Group 2">
            <a:extLst>
              <a:ext uri="{FF2B5EF4-FFF2-40B4-BE49-F238E27FC236}">
                <a16:creationId xmlns:a16="http://schemas.microsoft.com/office/drawing/2014/main" id="{4004ACC6-83B9-3445-8CDC-0BD8FCA2969B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628775"/>
            <a:ext cx="7632700" cy="4494213"/>
            <a:chOff x="476" y="1026"/>
            <a:chExt cx="4808" cy="2831"/>
          </a:xfrm>
        </p:grpSpPr>
        <p:grpSp>
          <p:nvGrpSpPr>
            <p:cNvPr id="3080" name="Group 3">
              <a:extLst>
                <a:ext uri="{FF2B5EF4-FFF2-40B4-BE49-F238E27FC236}">
                  <a16:creationId xmlns:a16="http://schemas.microsoft.com/office/drawing/2014/main" id="{A82A1031-3AA6-A140-B64C-64371AB683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1026"/>
              <a:ext cx="4808" cy="2831"/>
              <a:chOff x="476" y="1026"/>
              <a:chExt cx="4808" cy="2831"/>
            </a:xfrm>
          </p:grpSpPr>
          <p:grpSp>
            <p:nvGrpSpPr>
              <p:cNvPr id="3082" name="Group 4">
                <a:extLst>
                  <a:ext uri="{FF2B5EF4-FFF2-40B4-BE49-F238E27FC236}">
                    <a16:creationId xmlns:a16="http://schemas.microsoft.com/office/drawing/2014/main" id="{99097C52-409C-9749-A973-CE6773EDFC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" y="1026"/>
                <a:ext cx="4082" cy="2831"/>
                <a:chOff x="476" y="1026"/>
                <a:chExt cx="4082" cy="2831"/>
              </a:xfrm>
            </p:grpSpPr>
            <p:graphicFrame>
              <p:nvGraphicFramePr>
                <p:cNvPr id="3084" name="Object 5">
                  <a:extLst>
                    <a:ext uri="{FF2B5EF4-FFF2-40B4-BE49-F238E27FC236}">
                      <a16:creationId xmlns:a16="http://schemas.microsoft.com/office/drawing/2014/main" id="{53296709-5325-3345-8F04-3F53D2BCF49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76" y="1026"/>
                <a:ext cx="2670" cy="28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03" r:id="rId5" imgW="3111500" imgH="3359150" progId="">
                        <p:embed/>
                      </p:oleObj>
                    </mc:Choice>
                    <mc:Fallback>
                      <p:oleObj r:id="rId5" imgW="3111500" imgH="3359150" progId="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6" y="1026"/>
                              <a:ext cx="2670" cy="28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342" name="Line 6">
                  <a:extLst>
                    <a:ext uri="{FF2B5EF4-FFF2-40B4-BE49-F238E27FC236}">
                      <a16:creationId xmlns:a16="http://schemas.microsoft.com/office/drawing/2014/main" id="{8CD92FB3-48FE-3245-9D08-BD6F7D0888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90" y="2423"/>
                  <a:ext cx="343" cy="0"/>
                </a:xfrm>
                <a:prstGeom prst="line">
                  <a:avLst/>
                </a:prstGeom>
                <a:noFill/>
                <a:ln w="38160" cap="sq">
                  <a:solidFill>
                    <a:srgbClr val="000000"/>
                  </a:solidFill>
                  <a:miter lim="800000"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endParaRPr lang="es-ES_tradnl">
                    <a:latin typeface="Times New Roman" charset="0"/>
                    <a:ea typeface="Arial Unicode MS" charset="0"/>
                    <a:cs typeface="+mn-cs"/>
                  </a:endParaRPr>
                </a:p>
              </p:txBody>
            </p:sp>
            <p:grpSp>
              <p:nvGrpSpPr>
                <p:cNvPr id="3086" name="Group 7">
                  <a:extLst>
                    <a:ext uri="{FF2B5EF4-FFF2-40B4-BE49-F238E27FC236}">
                      <a16:creationId xmlns:a16="http://schemas.microsoft.com/office/drawing/2014/main" id="{4B9A0D00-62CB-FA45-8D93-0C5DE2CDA3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00" y="1835"/>
                  <a:ext cx="1258" cy="1213"/>
                  <a:chOff x="3300" y="1835"/>
                  <a:chExt cx="1258" cy="1213"/>
                </a:xfrm>
              </p:grpSpPr>
              <p:pic>
                <p:nvPicPr>
                  <p:cNvPr id="14344" name="Picture 8">
                    <a:extLst>
                      <a:ext uri="{FF2B5EF4-FFF2-40B4-BE49-F238E27FC236}">
                        <a16:creationId xmlns:a16="http://schemas.microsoft.com/office/drawing/2014/main" id="{1203E700-4A38-BA40-8A7B-EF5EEF62F55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 l="2756" t="12202" r="2756" b="5917"/>
                  <a:stretch>
                    <a:fillRect/>
                  </a:stretch>
                </p:blipFill>
                <p:spPr bwMode="auto">
                  <a:xfrm>
                    <a:off x="3872" y="1976"/>
                    <a:ext cx="380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pic>
                <p:nvPicPr>
                  <p:cNvPr id="14345" name="Picture 9">
                    <a:extLst>
                      <a:ext uri="{FF2B5EF4-FFF2-40B4-BE49-F238E27FC236}">
                        <a16:creationId xmlns:a16="http://schemas.microsoft.com/office/drawing/2014/main" id="{09AB575E-45D5-8C4B-8016-93A9997BDDE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/>
                  <a:stretch>
                    <a:fillRect/>
                  </a:stretch>
                </p:blipFill>
                <p:spPr bwMode="auto">
                  <a:xfrm>
                    <a:off x="3567" y="2571"/>
                    <a:ext cx="381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pic>
                <p:nvPicPr>
                  <p:cNvPr id="14346" name="Picture 10">
                    <a:extLst>
                      <a:ext uri="{FF2B5EF4-FFF2-40B4-BE49-F238E27FC236}">
                        <a16:creationId xmlns:a16="http://schemas.microsoft.com/office/drawing/2014/main" id="{334C0A8E-C902-DE40-A44F-13F89735A7A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4025" y="2387"/>
                    <a:ext cx="326" cy="3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pic>
                <p:nvPicPr>
                  <p:cNvPr id="14347" name="Picture 11">
                    <a:extLst>
                      <a:ext uri="{FF2B5EF4-FFF2-40B4-BE49-F238E27FC236}">
                        <a16:creationId xmlns:a16="http://schemas.microsoft.com/office/drawing/2014/main" id="{8CC56754-6AAA-A744-9C37-36E6FC66CC7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3452" y="2092"/>
                    <a:ext cx="312" cy="40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sp>
                <p:nvSpPr>
                  <p:cNvPr id="14348" name="Oval 12">
                    <a:extLst>
                      <a:ext uri="{FF2B5EF4-FFF2-40B4-BE49-F238E27FC236}">
                        <a16:creationId xmlns:a16="http://schemas.microsoft.com/office/drawing/2014/main" id="{09FB2295-A5E0-BE4F-AFBA-25CCF4EEE9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00" y="1835"/>
                    <a:ext cx="1258" cy="1213"/>
                  </a:xfrm>
                  <a:prstGeom prst="ellipse">
                    <a:avLst/>
                  </a:prstGeom>
                  <a:solidFill>
                    <a:srgbClr val="FFFF00">
                      <a:alpha val="23999"/>
                    </a:srgbClr>
                  </a:solidFill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defRPr/>
                    </a:pPr>
                    <a:endParaRPr lang="es-ES_tradnl">
                      <a:latin typeface="Times New Roman" charset="0"/>
                      <a:ea typeface="Arial Unicode MS" charset="0"/>
                      <a:cs typeface="+mn-cs"/>
                    </a:endParaRPr>
                  </a:p>
                </p:txBody>
              </p:sp>
            </p:grpSp>
          </p:grpSp>
          <p:sp>
            <p:nvSpPr>
              <p:cNvPr id="14349" name="Text Box 13">
                <a:extLst>
                  <a:ext uri="{FF2B5EF4-FFF2-40B4-BE49-F238E27FC236}">
                    <a16:creationId xmlns:a16="http://schemas.microsoft.com/office/drawing/2014/main" id="{C9520D90-F334-174F-AEC5-FDC3A0C2BD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3" y="1108"/>
                <a:ext cx="1451" cy="3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9pPr>
              </a:lstStyle>
              <a:p>
                <a:pPr algn="ctr">
                  <a:spcBef>
                    <a:spcPts val="875"/>
                  </a:spcBef>
                  <a:buSzPct val="100000"/>
                  <a:defRPr/>
                </a:pPr>
                <a:r>
                  <a:rPr lang="gl-ES" altLang="es-ES_tradnl" sz="1400" b="1">
                    <a:cs typeface="+mn-cs"/>
                  </a:rPr>
                  <a:t>TRADUCCIÓN HUMANA</a:t>
                </a:r>
              </a:p>
              <a:p>
                <a:pPr algn="ctr">
                  <a:buSzPct val="100000"/>
                  <a:defRPr/>
                </a:pPr>
                <a:r>
                  <a:rPr lang="es-ES" altLang="es-ES_tradnl" sz="1400">
                    <a:cs typeface="+mn-cs"/>
                  </a:rPr>
                  <a:t>(</a:t>
                </a:r>
                <a:r>
                  <a:rPr lang="es-ES" altLang="es-ES_tradnl" sz="1400" i="1">
                    <a:cs typeface="+mn-cs"/>
                  </a:rPr>
                  <a:t>HUMAN TRANSLATION)</a:t>
                </a:r>
              </a:p>
            </p:txBody>
          </p:sp>
        </p:grpSp>
        <p:sp>
          <p:nvSpPr>
            <p:cNvPr id="14350" name="Text Box 14">
              <a:extLst>
                <a:ext uri="{FF2B5EF4-FFF2-40B4-BE49-F238E27FC236}">
                  <a16:creationId xmlns:a16="http://schemas.microsoft.com/office/drawing/2014/main" id="{831B3BA5-E1A6-0149-BE20-3DFDB4711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3575"/>
              <a:ext cx="679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>
                <a:spcBef>
                  <a:spcPts val="813"/>
                </a:spcBef>
                <a:buSzPct val="100000"/>
                <a:defRPr/>
              </a:pPr>
              <a:r>
                <a:rPr lang="gl-ES" altLang="es-ES_tradnl" sz="1300">
                  <a:latin typeface="Rockwell" charset="0"/>
                  <a:cs typeface="+mn-cs"/>
                </a:rPr>
                <a:t>HABLA</a:t>
              </a:r>
            </a:p>
          </p:txBody>
        </p:sp>
      </p:grpSp>
      <p:pic>
        <p:nvPicPr>
          <p:cNvPr id="4" name="Imagen 3" descr="Interfaz de usuario gráfica, Texto, Aplicación, Chat o mensaje de texto, Correo electrónico&#10;&#10;Descripción generada automáticamente">
            <a:extLst>
              <a:ext uri="{FF2B5EF4-FFF2-40B4-BE49-F238E27FC236}">
                <a16:creationId xmlns:a16="http://schemas.microsoft.com/office/drawing/2014/main" id="{A018D23A-0878-124B-8074-F67481B7503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27384"/>
            <a:ext cx="9144000" cy="6852793"/>
          </a:xfrm>
          <a:prstGeom prst="rect">
            <a:avLst/>
          </a:prstGeom>
        </p:spPr>
      </p:pic>
      <p:sp>
        <p:nvSpPr>
          <p:cNvPr id="14351" name="Text Box 15">
            <a:extLst>
              <a:ext uri="{FF2B5EF4-FFF2-40B4-BE49-F238E27FC236}">
                <a16:creationId xmlns:a16="http://schemas.microsoft.com/office/drawing/2014/main" id="{8F23746D-5C79-CD4B-A1C4-96040659A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TRADUCCIÓN HUMANA VS. TRADUCCIÓN AUTOMÁTICA</a:t>
            </a:r>
          </a:p>
        </p:txBody>
      </p:sp>
      <p:sp>
        <p:nvSpPr>
          <p:cNvPr id="18" name="Text Box 30">
            <a:extLst>
              <a:ext uri="{FF2B5EF4-FFF2-40B4-BE49-F238E27FC236}">
                <a16:creationId xmlns:a16="http://schemas.microsoft.com/office/drawing/2014/main" id="{4F83D30D-F84C-4447-B9F4-6640E245C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981075"/>
            <a:ext cx="7272337" cy="3063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TRADUCCIÓN HUMANA VS. TRADUCCIÓN AUTOMÁTICA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A08454-E93A-8D4F-BC88-3731CC91C9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553" y="406907"/>
            <a:ext cx="8064896" cy="103506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638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>
            <a:extLst>
              <a:ext uri="{FF2B5EF4-FFF2-40B4-BE49-F238E27FC236}">
                <a16:creationId xmlns:a16="http://schemas.microsoft.com/office/drawing/2014/main" id="{C67D970F-70D8-7E4F-B0EA-5B8895E63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C8D6CF44-4E6D-3C4D-BB82-EFA1AE357E85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10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DBEF923D-7680-9B47-B243-24EA59F7F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4313"/>
            <a:ext cx="8569325" cy="4897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grpSp>
        <p:nvGrpSpPr>
          <p:cNvPr id="21507" name="Group 4">
            <a:extLst>
              <a:ext uri="{FF2B5EF4-FFF2-40B4-BE49-F238E27FC236}">
                <a16:creationId xmlns:a16="http://schemas.microsoft.com/office/drawing/2014/main" id="{21FB25DD-57DB-A447-B280-1E897E6D1209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700213"/>
            <a:ext cx="7850187" cy="4606925"/>
            <a:chOff x="385" y="1071"/>
            <a:chExt cx="4945" cy="2902"/>
          </a:xfrm>
        </p:grpSpPr>
        <p:pic>
          <p:nvPicPr>
            <p:cNvPr id="77829" name="Picture 5">
              <a:extLst>
                <a:ext uri="{FF2B5EF4-FFF2-40B4-BE49-F238E27FC236}">
                  <a16:creationId xmlns:a16="http://schemas.microsoft.com/office/drawing/2014/main" id="{CD841F9A-E155-C74E-B5EE-F36A94181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5" y="1071"/>
              <a:ext cx="4581" cy="28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7830" name="Rectangle 6">
              <a:extLst>
                <a:ext uri="{FF2B5EF4-FFF2-40B4-BE49-F238E27FC236}">
                  <a16:creationId xmlns:a16="http://schemas.microsoft.com/office/drawing/2014/main" id="{3D252182-2E58-564D-9388-7B34DAE97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2886"/>
              <a:ext cx="1405" cy="10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  <p:sp>
          <p:nvSpPr>
            <p:cNvPr id="77831" name="Text Box 7">
              <a:extLst>
                <a:ext uri="{FF2B5EF4-FFF2-40B4-BE49-F238E27FC236}">
                  <a16:creationId xmlns:a16="http://schemas.microsoft.com/office/drawing/2014/main" id="{F2C98D9F-0176-3B4C-8ECB-1D0E9EA0CE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" y="3467"/>
              <a:ext cx="1859" cy="3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 algn="ctr">
                <a:spcBef>
                  <a:spcPts val="875"/>
                </a:spcBef>
                <a:buSzPct val="100000"/>
                <a:defRPr/>
              </a:pPr>
              <a:r>
                <a:rPr lang="gl-ES" altLang="es-ES_tradnl" sz="1400" b="1" dirty="0">
                  <a:cs typeface="+mn-cs"/>
                </a:rPr>
                <a:t>TRADUCIÓN AUTOMÁTICA</a:t>
              </a:r>
            </a:p>
            <a:p>
              <a:pPr algn="ctr">
                <a:buSzPct val="100000"/>
                <a:defRPr/>
              </a:pPr>
              <a:r>
                <a:rPr lang="es-ES" altLang="es-ES_tradnl" sz="1400" dirty="0">
                  <a:cs typeface="+mn-cs"/>
                </a:rPr>
                <a:t>(</a:t>
              </a:r>
              <a:r>
                <a:rPr lang="es-ES" altLang="es-ES_tradnl" sz="1400" i="1" dirty="0">
                  <a:cs typeface="+mn-cs"/>
                </a:rPr>
                <a:t>MACHINE TRANSLATION)</a:t>
              </a:r>
            </a:p>
          </p:txBody>
        </p:sp>
        <p:sp>
          <p:nvSpPr>
            <p:cNvPr id="77832" name="Text Box 8">
              <a:extLst>
                <a:ext uri="{FF2B5EF4-FFF2-40B4-BE49-F238E27FC236}">
                  <a16:creationId xmlns:a16="http://schemas.microsoft.com/office/drawing/2014/main" id="{08C8EB78-5791-E643-BA7B-B461C9D33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1275"/>
              <a:ext cx="2131" cy="2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 algn="ctr">
                <a:spcBef>
                  <a:spcPts val="1188"/>
                </a:spcBef>
                <a:buSzPct val="100000"/>
                <a:defRPr/>
              </a:pPr>
              <a:r>
                <a:rPr lang="gl-ES" altLang="es-ES_tradnl" sz="1600" b="1" dirty="0">
                  <a:cs typeface="+mn-cs"/>
                </a:rPr>
                <a:t>PROCESO DA TRADUCIÓN</a:t>
              </a:r>
            </a:p>
          </p:txBody>
        </p:sp>
      </p:grpSp>
      <p:sp>
        <p:nvSpPr>
          <p:cNvPr id="77833" name="Text Box 9">
            <a:extLst>
              <a:ext uri="{FF2B5EF4-FFF2-40B4-BE49-F238E27FC236}">
                <a16:creationId xmlns:a16="http://schemas.microsoft.com/office/drawing/2014/main" id="{43DBD426-2F7B-1046-99E4-0C28CFDB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995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TRADUCIÓN HUMANA VS. TRADUCIÓN AUTOMÁTICA</a:t>
            </a:r>
          </a:p>
        </p:txBody>
      </p:sp>
    </p:spTree>
  </p:cSld>
  <p:clrMapOvr>
    <a:masterClrMapping/>
  </p:clrMapOvr>
  <p:transition advTm="16469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0AAD0DE3-C6C7-6F4B-A9B9-458D8263F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179C8676-3F8B-3A43-8F66-A49956985D32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11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9A11DA51-73BC-4541-908F-D2008C469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4313"/>
            <a:ext cx="8569325" cy="4897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E9DC5493-92D4-244C-B0A2-7B866C4EF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00213"/>
            <a:ext cx="7273925" cy="459263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9877" name="Rectangle 5">
            <a:extLst>
              <a:ext uri="{FF2B5EF4-FFF2-40B4-BE49-F238E27FC236}">
                <a16:creationId xmlns:a16="http://schemas.microsoft.com/office/drawing/2014/main" id="{393FABDE-BAF3-A64C-A39E-D5E6BCD16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581525"/>
            <a:ext cx="2232025" cy="172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53C52080-A83A-F64E-B228-FDC91AAA9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213" y="5503863"/>
            <a:ext cx="2952750" cy="5254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 b="1" dirty="0">
                <a:cs typeface="+mn-cs"/>
              </a:rPr>
              <a:t>TRADUCIÓN AUTOMÁTICA</a:t>
            </a:r>
          </a:p>
          <a:p>
            <a:pPr algn="ctr">
              <a:buSzPct val="100000"/>
              <a:defRPr/>
            </a:pPr>
            <a:r>
              <a:rPr lang="es-ES" altLang="es-ES_tradnl" sz="1400" dirty="0">
                <a:cs typeface="+mn-cs"/>
              </a:rPr>
              <a:t>(</a:t>
            </a:r>
            <a:r>
              <a:rPr lang="es-ES" altLang="es-ES_tradnl" sz="1400" i="1" dirty="0">
                <a:cs typeface="+mn-cs"/>
              </a:rPr>
              <a:t>MACHINE TRANSLATION)</a:t>
            </a:r>
          </a:p>
        </p:txBody>
      </p:sp>
      <p:grpSp>
        <p:nvGrpSpPr>
          <p:cNvPr id="79879" name="Group 7">
            <a:extLst>
              <a:ext uri="{FF2B5EF4-FFF2-40B4-BE49-F238E27FC236}">
                <a16:creationId xmlns:a16="http://schemas.microsoft.com/office/drawing/2014/main" id="{8DFB4241-4224-F346-9DC1-5E2E66BB46F2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2492375"/>
            <a:ext cx="4319587" cy="3671888"/>
            <a:chOff x="521" y="1570"/>
            <a:chExt cx="2721" cy="2313"/>
          </a:xfrm>
        </p:grpSpPr>
        <p:sp>
          <p:nvSpPr>
            <p:cNvPr id="79880" name="Rectangle 8">
              <a:extLst>
                <a:ext uri="{FF2B5EF4-FFF2-40B4-BE49-F238E27FC236}">
                  <a16:creationId xmlns:a16="http://schemas.microsoft.com/office/drawing/2014/main" id="{0A6FAAA7-A9FB-B040-BE6F-BFFC72A34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1570"/>
              <a:ext cx="2630" cy="2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  <p:pic>
          <p:nvPicPr>
            <p:cNvPr id="79881" name="Picture 9">
              <a:extLst>
                <a:ext uri="{FF2B5EF4-FFF2-40B4-BE49-F238E27FC236}">
                  <a16:creationId xmlns:a16="http://schemas.microsoft.com/office/drawing/2014/main" id="{8A166CFF-6771-1142-B232-F845C6CFE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4" y="1661"/>
              <a:ext cx="1042" cy="1042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9882" name="Picture 10">
              <a:extLst>
                <a:ext uri="{FF2B5EF4-FFF2-40B4-BE49-F238E27FC236}">
                  <a16:creationId xmlns:a16="http://schemas.microsoft.com/office/drawing/2014/main" id="{EFD0B715-5008-7143-A19F-13B17530EE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37" y="2978"/>
              <a:ext cx="905" cy="905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9883" name="Picture 11">
              <a:extLst>
                <a:ext uri="{FF2B5EF4-FFF2-40B4-BE49-F238E27FC236}">
                  <a16:creationId xmlns:a16="http://schemas.microsoft.com/office/drawing/2014/main" id="{084B567B-95EF-2B41-A24C-8C0B4A807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67" y="1616"/>
              <a:ext cx="1287" cy="793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79884" name="Picture 12">
              <a:extLst>
                <a:ext uri="{FF2B5EF4-FFF2-40B4-BE49-F238E27FC236}">
                  <a16:creationId xmlns:a16="http://schemas.microsoft.com/office/drawing/2014/main" id="{33BB344E-150A-EE4E-AA9F-7A72C36FB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65" y="2069"/>
              <a:ext cx="1491" cy="1814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79885" name="Picture 13">
            <a:extLst>
              <a:ext uri="{FF2B5EF4-FFF2-40B4-BE49-F238E27FC236}">
                <a16:creationId xmlns:a16="http://schemas.microsoft.com/office/drawing/2014/main" id="{CB755F4F-FF58-854B-89BB-4D3E87E91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429000"/>
            <a:ext cx="1625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9886" name="Picture 14">
            <a:extLst>
              <a:ext uri="{FF2B5EF4-FFF2-40B4-BE49-F238E27FC236}">
                <a16:creationId xmlns:a16="http://schemas.microsoft.com/office/drawing/2014/main" id="{CF4BACDA-22E5-0A48-8A60-9291699BD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54413"/>
            <a:ext cx="7143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9887" name="Picture 15">
            <a:extLst>
              <a:ext uri="{FF2B5EF4-FFF2-40B4-BE49-F238E27FC236}">
                <a16:creationId xmlns:a16="http://schemas.microsoft.com/office/drawing/2014/main" id="{0451F120-A808-584E-B47D-0D3F0359C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2852738"/>
            <a:ext cx="7143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9888" name="Picture 16">
            <a:extLst>
              <a:ext uri="{FF2B5EF4-FFF2-40B4-BE49-F238E27FC236}">
                <a16:creationId xmlns:a16="http://schemas.microsoft.com/office/drawing/2014/main" id="{3B1ECE5B-2C20-5641-B598-074AF1DE7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2420938"/>
            <a:ext cx="7143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9889" name="Picture 17">
            <a:extLst>
              <a:ext uri="{FF2B5EF4-FFF2-40B4-BE49-F238E27FC236}">
                <a16:creationId xmlns:a16="http://schemas.microsoft.com/office/drawing/2014/main" id="{97820472-ABFD-A54A-99ED-936660F6E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916113"/>
            <a:ext cx="7143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79890" name="Picture 18">
            <a:extLst>
              <a:ext uri="{FF2B5EF4-FFF2-40B4-BE49-F238E27FC236}">
                <a16:creationId xmlns:a16="http://schemas.microsoft.com/office/drawing/2014/main" id="{6C9A1B0F-B913-3849-9A9F-5A29E15D9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73238"/>
            <a:ext cx="7143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79891" name="Text Box 19">
            <a:extLst>
              <a:ext uri="{FF2B5EF4-FFF2-40B4-BE49-F238E27FC236}">
                <a16:creationId xmlns:a16="http://schemas.microsoft.com/office/drawing/2014/main" id="{5D12C28C-8429-A447-AB19-5E152098C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024063"/>
            <a:ext cx="3384550" cy="3407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188"/>
              </a:spcBef>
              <a:buSzPct val="100000"/>
              <a:defRPr/>
            </a:pPr>
            <a:r>
              <a:rPr lang="gl-ES" altLang="es-ES_tradnl" sz="1600" b="1" dirty="0">
                <a:cs typeface="+mn-cs"/>
              </a:rPr>
              <a:t>PROCESO DA TRADUCIÓN</a:t>
            </a:r>
          </a:p>
        </p:txBody>
      </p:sp>
      <p:sp>
        <p:nvSpPr>
          <p:cNvPr id="79892" name="Text Box 20">
            <a:extLst>
              <a:ext uri="{FF2B5EF4-FFF2-40B4-BE49-F238E27FC236}">
                <a16:creationId xmlns:a16="http://schemas.microsoft.com/office/drawing/2014/main" id="{2980B88A-2696-B545-813C-89D68123B2E1}"/>
              </a:ext>
            </a:extLst>
          </p:cNvPr>
          <p:cNvSpPr txBox="1">
            <a:spLocks noChangeArrowheads="1"/>
          </p:cNvSpPr>
          <p:nvPr/>
        </p:nvSpPr>
        <p:spPr bwMode="auto">
          <a:xfrm rot="20460000">
            <a:off x="5942013" y="3359150"/>
            <a:ext cx="2303462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buSzPct val="100000"/>
              <a:defRPr/>
            </a:pPr>
            <a:r>
              <a:rPr lang="es-ES" altLang="es-ES_tradnl" sz="900">
                <a:solidFill>
                  <a:srgbClr val="FF0000"/>
                </a:solidFill>
                <a:cs typeface="+mn-cs"/>
              </a:rPr>
              <a:t>OPEN SOURCE &amp;</a:t>
            </a:r>
          </a:p>
          <a:p>
            <a:pPr algn="ctr">
              <a:buSzPct val="100000"/>
              <a:defRPr/>
            </a:pPr>
            <a:r>
              <a:rPr lang="es-ES" altLang="es-ES_tradnl" sz="900">
                <a:solidFill>
                  <a:srgbClr val="FF0000"/>
                </a:solidFill>
                <a:cs typeface="+mn-cs"/>
              </a:rPr>
              <a:t>CREATIVE COMMONS</a:t>
            </a:r>
          </a:p>
        </p:txBody>
      </p:sp>
      <p:sp>
        <p:nvSpPr>
          <p:cNvPr id="79893" name="Text Box 21">
            <a:extLst>
              <a:ext uri="{FF2B5EF4-FFF2-40B4-BE49-F238E27FC236}">
                <a16:creationId xmlns:a16="http://schemas.microsoft.com/office/drawing/2014/main" id="{0D839F11-E0F0-1140-A223-23A740234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995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TRADUCIÓN HUMANA VS. TRADUCIÓN AUTOMÁTICA</a:t>
            </a:r>
          </a:p>
        </p:txBody>
      </p:sp>
    </p:spTree>
  </p:cSld>
  <p:clrMapOvr>
    <a:masterClrMapping/>
  </p:clrMapOvr>
  <p:transition advTm="574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A443D278-83A3-D344-AE10-A9EA2448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14792259-4EB2-134C-A20B-60407F2E7359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2</a:t>
            </a:fld>
            <a:r>
              <a:rPr lang="es-ES" altLang="es-ES_tradnl" sz="1400">
                <a:solidFill>
                  <a:srgbClr val="000000"/>
                </a:solidFill>
              </a:rPr>
              <a:t>-60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76757FED-F743-2E44-8F3C-1B0A0A3EE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EFC894E-B066-D042-B8E5-B11B52E21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573463"/>
            <a:ext cx="8642350" cy="2879725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>
            <a:noFill/>
          </a:ln>
          <a:effectLst/>
        </p:spPr>
        <p:txBody>
          <a:bodyPr lIns="180000" tIns="180000" rIns="18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200"/>
              </a:spcBef>
              <a:buSzPct val="100000"/>
              <a:defRPr/>
            </a:pPr>
            <a:endParaRPr lang="gl-ES" altLang="es-ES_tradnl" sz="2400" b="1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buSzPct val="100000"/>
              <a:defRPr/>
            </a:pPr>
            <a:endParaRPr lang="gl-ES" altLang="es-ES_tradnl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buSzPct val="100000"/>
              <a:defRPr/>
            </a:pPr>
            <a:r>
              <a:rPr lang="gl-ES" altLang="es-ES_tradnl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INTRODUCIÓN</a:t>
            </a:r>
          </a:p>
          <a:p>
            <a:pPr algn="ctr">
              <a:buSzPct val="100000"/>
              <a:defRPr/>
            </a:pPr>
            <a:r>
              <a:rPr lang="gl-ES" altLang="es-ES_tradnl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4 - FASES DO PROCESO DA TRADUCIÓN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C124BD5-E41A-8D44-A9F1-FBD6228CF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3573463"/>
            <a:ext cx="8642350" cy="28797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F46E0BE9-0390-434F-91A8-E1973ECE6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r="52705"/>
          <a:stretch>
            <a:fillRect/>
          </a:stretch>
        </p:blipFill>
        <p:spPr bwMode="auto">
          <a:xfrm>
            <a:off x="4208463" y="836613"/>
            <a:ext cx="650875" cy="12239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078" name="Text Box 6">
            <a:extLst>
              <a:ext uri="{FF2B5EF4-FFF2-40B4-BE49-F238E27FC236}">
                <a16:creationId xmlns:a16="http://schemas.microsoft.com/office/drawing/2014/main" id="{72577E66-3DB2-A449-A1AE-A3DA947C6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260350"/>
            <a:ext cx="8642350" cy="331311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180000" tIns="180000" rIns="180000" bIns="46800"/>
          <a:lstStyle>
            <a:lvl1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altLang="es-ES_tradnl" sz="1800">
              <a:cs typeface="+mn-cs"/>
            </a:endParaRP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altLang="es-ES_tradnl" sz="1800">
              <a:cs typeface="+mn-cs"/>
            </a:endParaRP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altLang="es-ES_tradnl" sz="1800">
              <a:cs typeface="+mn-cs"/>
            </a:endParaRPr>
          </a:p>
          <a:p>
            <a:pPr>
              <a:spcBef>
                <a:spcPts val="45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" altLang="es-ES_tradnl" sz="1800">
              <a:cs typeface="+mn-cs"/>
            </a:endParaRPr>
          </a:p>
          <a:p>
            <a:pPr algn="ctr">
              <a:lnSpc>
                <a:spcPct val="140000"/>
              </a:lnSpc>
              <a:spcBef>
                <a:spcPts val="3600"/>
              </a:spcBef>
              <a:buSzPct val="100000"/>
              <a:defRPr/>
            </a:pPr>
            <a:r>
              <a:rPr lang="es-ES" altLang="es-ES_tradnl" sz="3800" b="1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TEMA 1</a:t>
            </a:r>
          </a:p>
          <a:p>
            <a:pPr algn="ctr">
              <a:spcBef>
                <a:spcPts val="1200"/>
              </a:spcBef>
              <a:buSzPct val="100000"/>
              <a:defRPr/>
            </a:pPr>
            <a:endParaRPr lang="es-ES" altLang="es-ES_tradnl" sz="18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algn="ctr">
              <a:buSzPct val="100000"/>
              <a:defRPr/>
            </a:pPr>
            <a:endParaRPr lang="es-ES" altLang="es-ES_tradnl" sz="1800" b="1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7DBC4984-B813-BE49-8826-A9B697D42D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260350"/>
            <a:ext cx="8642350" cy="61928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advTm="2725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>
            <a:extLst>
              <a:ext uri="{FF2B5EF4-FFF2-40B4-BE49-F238E27FC236}">
                <a16:creationId xmlns:a16="http://schemas.microsoft.com/office/drawing/2014/main" id="{E6565C0D-B735-A14A-AC1D-3768ECD2B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943F5CB0-07D4-7B46-B6D2-3DDC120BD260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3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grpSp>
        <p:nvGrpSpPr>
          <p:cNvPr id="14338" name="Group 2">
            <a:extLst>
              <a:ext uri="{FF2B5EF4-FFF2-40B4-BE49-F238E27FC236}">
                <a16:creationId xmlns:a16="http://schemas.microsoft.com/office/drawing/2014/main" id="{89340814-36E9-384E-BCB1-DF27084106F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628775"/>
            <a:ext cx="7632700" cy="4494213"/>
            <a:chOff x="476" y="1026"/>
            <a:chExt cx="4808" cy="2831"/>
          </a:xfrm>
        </p:grpSpPr>
        <p:grpSp>
          <p:nvGrpSpPr>
            <p:cNvPr id="7172" name="Group 3">
              <a:extLst>
                <a:ext uri="{FF2B5EF4-FFF2-40B4-BE49-F238E27FC236}">
                  <a16:creationId xmlns:a16="http://schemas.microsoft.com/office/drawing/2014/main" id="{0DF1BA82-9079-7240-9167-42B01F7B94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" y="1026"/>
              <a:ext cx="4808" cy="2831"/>
              <a:chOff x="476" y="1026"/>
              <a:chExt cx="4808" cy="2831"/>
            </a:xfrm>
          </p:grpSpPr>
          <p:grpSp>
            <p:nvGrpSpPr>
              <p:cNvPr id="7174" name="Group 4">
                <a:extLst>
                  <a:ext uri="{FF2B5EF4-FFF2-40B4-BE49-F238E27FC236}">
                    <a16:creationId xmlns:a16="http://schemas.microsoft.com/office/drawing/2014/main" id="{89F28EC1-DEFE-8C46-81C5-EEC7B67EB1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" y="1026"/>
                <a:ext cx="4082" cy="2831"/>
                <a:chOff x="476" y="1026"/>
                <a:chExt cx="4082" cy="2831"/>
              </a:xfrm>
            </p:grpSpPr>
            <p:graphicFrame>
              <p:nvGraphicFramePr>
                <p:cNvPr id="7176" name="Object 5">
                  <a:extLst>
                    <a:ext uri="{FF2B5EF4-FFF2-40B4-BE49-F238E27FC236}">
                      <a16:creationId xmlns:a16="http://schemas.microsoft.com/office/drawing/2014/main" id="{9835DAF9-2BF7-DA49-BC23-DD114F73DF25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476" y="1026"/>
                <a:ext cx="2670" cy="283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195" r:id="rId5" imgW="3111500" imgH="3359150" progId="">
                        <p:embed/>
                      </p:oleObj>
                    </mc:Choice>
                    <mc:Fallback>
                      <p:oleObj r:id="rId5" imgW="3111500" imgH="3359150" progId="">
                        <p:embed/>
                        <p:pic>
                          <p:nvPicPr>
                            <p:cNvPr id="0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76" y="1026"/>
                              <a:ext cx="2670" cy="2831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blipFill dpi="0" rotWithShape="0">
                                    <a:blip/>
                                    <a:srcRect/>
                                    <a:stretch>
                                      <a:fillRect/>
                                    </a:stretch>
                                  </a:blip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342" name="Line 6">
                  <a:extLst>
                    <a:ext uri="{FF2B5EF4-FFF2-40B4-BE49-F238E27FC236}">
                      <a16:creationId xmlns:a16="http://schemas.microsoft.com/office/drawing/2014/main" id="{998E783D-563D-0842-AB05-A0CF88BF3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90" y="2423"/>
                  <a:ext cx="343" cy="0"/>
                </a:xfrm>
                <a:prstGeom prst="line">
                  <a:avLst/>
                </a:prstGeom>
                <a:noFill/>
                <a:ln w="38160" cap="sq">
                  <a:solidFill>
                    <a:srgbClr val="000000"/>
                  </a:solidFill>
                  <a:miter lim="800000"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endParaRPr lang="es-ES_tradnl">
                    <a:latin typeface="Times New Roman" charset="0"/>
                    <a:ea typeface="Arial Unicode MS" charset="0"/>
                    <a:cs typeface="+mn-cs"/>
                  </a:endParaRPr>
                </a:p>
              </p:txBody>
            </p:sp>
            <p:grpSp>
              <p:nvGrpSpPr>
                <p:cNvPr id="7178" name="Group 7">
                  <a:extLst>
                    <a:ext uri="{FF2B5EF4-FFF2-40B4-BE49-F238E27FC236}">
                      <a16:creationId xmlns:a16="http://schemas.microsoft.com/office/drawing/2014/main" id="{CCD4355E-D61C-114F-A554-1FE0C99CEF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00" y="1835"/>
                  <a:ext cx="1258" cy="1213"/>
                  <a:chOff x="3300" y="1835"/>
                  <a:chExt cx="1258" cy="1213"/>
                </a:xfrm>
              </p:grpSpPr>
              <p:pic>
                <p:nvPicPr>
                  <p:cNvPr id="14344" name="Picture 8">
                    <a:extLst>
                      <a:ext uri="{FF2B5EF4-FFF2-40B4-BE49-F238E27FC236}">
                        <a16:creationId xmlns:a16="http://schemas.microsoft.com/office/drawing/2014/main" id="{72F4CB9E-441D-544F-AE5A-2FC4BB7F1A5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 l="2756" t="12202" r="2756" b="5917"/>
                  <a:stretch>
                    <a:fillRect/>
                  </a:stretch>
                </p:blipFill>
                <p:spPr bwMode="auto">
                  <a:xfrm>
                    <a:off x="3872" y="1976"/>
                    <a:ext cx="380" cy="30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pic>
                <p:nvPicPr>
                  <p:cNvPr id="14345" name="Picture 9">
                    <a:extLst>
                      <a:ext uri="{FF2B5EF4-FFF2-40B4-BE49-F238E27FC236}">
                        <a16:creationId xmlns:a16="http://schemas.microsoft.com/office/drawing/2014/main" id="{B53BBD5D-4076-7640-9CFB-4855C7918D8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/>
                  <a:srcRect/>
                  <a:stretch>
                    <a:fillRect/>
                  </a:stretch>
                </p:blipFill>
                <p:spPr bwMode="auto">
                  <a:xfrm>
                    <a:off x="3567" y="2571"/>
                    <a:ext cx="381" cy="2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pic>
                <p:nvPicPr>
                  <p:cNvPr id="14346" name="Picture 10">
                    <a:extLst>
                      <a:ext uri="{FF2B5EF4-FFF2-40B4-BE49-F238E27FC236}">
                        <a16:creationId xmlns:a16="http://schemas.microsoft.com/office/drawing/2014/main" id="{63A81BDC-1FDD-194A-84D1-4BF0C215D0B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4025" y="2387"/>
                    <a:ext cx="326" cy="39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pic>
                <p:nvPicPr>
                  <p:cNvPr id="14347" name="Picture 11">
                    <a:extLst>
                      <a:ext uri="{FF2B5EF4-FFF2-40B4-BE49-F238E27FC236}">
                        <a16:creationId xmlns:a16="http://schemas.microsoft.com/office/drawing/2014/main" id="{B8A83F50-5613-CC44-A792-CB37C7EBEC2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 bwMode="auto">
                  <a:xfrm>
                    <a:off x="3452" y="2092"/>
                    <a:ext cx="312" cy="40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</p:pic>
              <p:sp>
                <p:nvSpPr>
                  <p:cNvPr id="14348" name="Oval 12">
                    <a:extLst>
                      <a:ext uri="{FF2B5EF4-FFF2-40B4-BE49-F238E27FC236}">
                        <a16:creationId xmlns:a16="http://schemas.microsoft.com/office/drawing/2014/main" id="{43A0D2C6-AE59-1842-94DC-6EF9FD56FB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00" y="1835"/>
                    <a:ext cx="1258" cy="1213"/>
                  </a:xfrm>
                  <a:prstGeom prst="ellipse">
                    <a:avLst/>
                  </a:prstGeom>
                  <a:solidFill>
                    <a:srgbClr val="FFFF00">
                      <a:alpha val="23999"/>
                    </a:srgbClr>
                  </a:solidFill>
                  <a:ln w="9360" cap="sq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defRPr/>
                    </a:pPr>
                    <a:endParaRPr lang="es-ES_tradnl">
                      <a:latin typeface="Times New Roman" charset="0"/>
                      <a:ea typeface="Arial Unicode MS" charset="0"/>
                      <a:cs typeface="+mn-cs"/>
                    </a:endParaRPr>
                  </a:p>
                </p:txBody>
              </p:sp>
            </p:grpSp>
          </p:grpSp>
          <p:sp>
            <p:nvSpPr>
              <p:cNvPr id="14349" name="Text Box 13">
                <a:extLst>
                  <a:ext uri="{FF2B5EF4-FFF2-40B4-BE49-F238E27FC236}">
                    <a16:creationId xmlns:a16="http://schemas.microsoft.com/office/drawing/2014/main" id="{9049C52A-5BB7-4649-B7FC-E11B7F270D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33" y="1108"/>
                <a:ext cx="1451" cy="3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9pPr>
              </a:lstStyle>
              <a:p>
                <a:pPr algn="ctr">
                  <a:spcBef>
                    <a:spcPts val="875"/>
                  </a:spcBef>
                  <a:buSzPct val="100000"/>
                  <a:defRPr/>
                </a:pPr>
                <a:r>
                  <a:rPr lang="gl-ES" altLang="es-ES_tradnl" sz="1400" b="1" dirty="0">
                    <a:cs typeface="+mn-cs"/>
                  </a:rPr>
                  <a:t>TRADUCIÓN HUMANA</a:t>
                </a:r>
              </a:p>
              <a:p>
                <a:pPr algn="ctr">
                  <a:buSzPct val="100000"/>
                  <a:defRPr/>
                </a:pPr>
                <a:r>
                  <a:rPr lang="es-ES" altLang="es-ES_tradnl" sz="1400" dirty="0">
                    <a:cs typeface="+mn-cs"/>
                  </a:rPr>
                  <a:t>(</a:t>
                </a:r>
                <a:r>
                  <a:rPr lang="es-ES" altLang="es-ES_tradnl" sz="1400" i="1" dirty="0">
                    <a:cs typeface="+mn-cs"/>
                  </a:rPr>
                  <a:t>HUMAN TRANSLATION)</a:t>
                </a:r>
              </a:p>
            </p:txBody>
          </p:sp>
        </p:grpSp>
        <p:sp>
          <p:nvSpPr>
            <p:cNvPr id="14350" name="Text Box 14">
              <a:extLst>
                <a:ext uri="{FF2B5EF4-FFF2-40B4-BE49-F238E27FC236}">
                  <a16:creationId xmlns:a16="http://schemas.microsoft.com/office/drawing/2014/main" id="{2CCE94A6-9FD9-BB4A-ABBB-B2797D63A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3575"/>
              <a:ext cx="679" cy="18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>
                <a:spcBef>
                  <a:spcPts val="813"/>
                </a:spcBef>
                <a:buSzPct val="100000"/>
                <a:defRPr/>
              </a:pPr>
              <a:r>
                <a:rPr lang="gl-ES" altLang="es-ES_tradnl" sz="1300">
                  <a:latin typeface="Rockwell" charset="0"/>
                  <a:cs typeface="+mn-cs"/>
                </a:rPr>
                <a:t>HABLA</a:t>
              </a:r>
            </a:p>
          </p:txBody>
        </p:sp>
      </p:grpSp>
      <p:sp>
        <p:nvSpPr>
          <p:cNvPr id="14351" name="Text Box 15">
            <a:extLst>
              <a:ext uri="{FF2B5EF4-FFF2-40B4-BE49-F238E27FC236}">
                <a16:creationId xmlns:a16="http://schemas.microsoft.com/office/drawing/2014/main" id="{DF879986-9F94-0943-9CD5-C33AA7A42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995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gl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TRADUCIÓN HUMANA VS. TRADUCIÓN AUTOMÁTICA</a:t>
            </a:r>
          </a:p>
        </p:txBody>
      </p:sp>
    </p:spTree>
    <p:custDataLst>
      <p:tags r:id="rId2"/>
    </p:custDataLst>
  </p:cSld>
  <p:clrMapOvr>
    <a:masterClrMapping/>
  </p:clrMapOvr>
  <p:transition advTm="2799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A4DDD086-10DE-7F4D-98BC-863F0145B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82AAEA2B-4212-7E44-A424-C27DFBC629CC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4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A9601456-ADF6-BE43-8DCA-2F086AD01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13" y="1484313"/>
            <a:ext cx="8642350" cy="4897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grpSp>
        <p:nvGrpSpPr>
          <p:cNvPr id="21507" name="Group 3">
            <a:extLst>
              <a:ext uri="{FF2B5EF4-FFF2-40B4-BE49-F238E27FC236}">
                <a16:creationId xmlns:a16="http://schemas.microsoft.com/office/drawing/2014/main" id="{50B9C1D6-EEB2-6343-8C13-C5117E149A25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484313"/>
            <a:ext cx="7920037" cy="4822825"/>
            <a:chOff x="385" y="935"/>
            <a:chExt cx="4989" cy="3038"/>
          </a:xfrm>
        </p:grpSpPr>
        <p:sp>
          <p:nvSpPr>
            <p:cNvPr id="21508" name="Rectangle 4">
              <a:extLst>
                <a:ext uri="{FF2B5EF4-FFF2-40B4-BE49-F238E27FC236}">
                  <a16:creationId xmlns:a16="http://schemas.microsoft.com/office/drawing/2014/main" id="{1ADBA82E-F656-454D-8B12-0C3D59AE5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" y="935"/>
              <a:ext cx="4989" cy="3038"/>
            </a:xfrm>
            <a:prstGeom prst="rect">
              <a:avLst/>
            </a:prstGeom>
            <a:solidFill>
              <a:srgbClr val="00FF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  <p:sp>
          <p:nvSpPr>
            <p:cNvPr id="21509" name="Text Box 5">
              <a:extLst>
                <a:ext uri="{FF2B5EF4-FFF2-40B4-BE49-F238E27FC236}">
                  <a16:creationId xmlns:a16="http://schemas.microsoft.com/office/drawing/2014/main" id="{C9FC72C4-B5F2-264E-8361-23B4AD495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" y="935"/>
              <a:ext cx="4968" cy="1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 algn="ctr">
                <a:spcBef>
                  <a:spcPts val="750"/>
                </a:spcBef>
                <a:buSzPct val="100000"/>
                <a:defRPr/>
              </a:pPr>
              <a:r>
                <a:rPr lang="es-ES" altLang="es-ES_tradnl" sz="1200">
                  <a:cs typeface="+mn-cs"/>
                </a:rPr>
                <a:t>Ordenador/Computador (“hardware”)</a:t>
              </a:r>
            </a:p>
          </p:txBody>
        </p:sp>
      </p:grpSp>
      <p:grpSp>
        <p:nvGrpSpPr>
          <p:cNvPr id="21510" name="Group 6">
            <a:extLst>
              <a:ext uri="{FF2B5EF4-FFF2-40B4-BE49-F238E27FC236}">
                <a16:creationId xmlns:a16="http://schemas.microsoft.com/office/drawing/2014/main" id="{B6AB6F4C-722E-7D48-AB8C-E9238951BB64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771650"/>
            <a:ext cx="7631113" cy="4464050"/>
            <a:chOff x="476" y="1116"/>
            <a:chExt cx="4807" cy="2812"/>
          </a:xfrm>
        </p:grpSpPr>
        <p:sp>
          <p:nvSpPr>
            <p:cNvPr id="21511" name="Rectangle 7">
              <a:extLst>
                <a:ext uri="{FF2B5EF4-FFF2-40B4-BE49-F238E27FC236}">
                  <a16:creationId xmlns:a16="http://schemas.microsoft.com/office/drawing/2014/main" id="{BD319C3D-F9E7-EF4C-860D-0DA8DB124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1116"/>
              <a:ext cx="4807" cy="2812"/>
            </a:xfrm>
            <a:prstGeom prst="rect">
              <a:avLst/>
            </a:prstGeom>
            <a:solidFill>
              <a:srgbClr val="99CC0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  <p:sp>
          <p:nvSpPr>
            <p:cNvPr id="21512" name="Text Box 8">
              <a:extLst>
                <a:ext uri="{FF2B5EF4-FFF2-40B4-BE49-F238E27FC236}">
                  <a16:creationId xmlns:a16="http://schemas.microsoft.com/office/drawing/2014/main" id="{75C28B86-E11E-354B-9951-BBD8B5C78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" y="1116"/>
              <a:ext cx="4772" cy="17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 algn="ctr">
                <a:spcBef>
                  <a:spcPts val="750"/>
                </a:spcBef>
                <a:buSzPct val="100000"/>
                <a:defRPr/>
              </a:pPr>
              <a:r>
                <a:rPr lang="es-ES" altLang="es-ES_tradnl" sz="1200" dirty="0">
                  <a:cs typeface="+mn-cs"/>
                </a:rPr>
                <a:t>Sistema Operativo e/</a:t>
              </a:r>
              <a:r>
                <a:rPr lang="es-ES" altLang="es-ES_tradnl" sz="1200" dirty="0" err="1">
                  <a:cs typeface="+mn-cs"/>
                </a:rPr>
                <a:t>ou</a:t>
              </a:r>
              <a:r>
                <a:rPr lang="es-ES" altLang="es-ES_tradnl" sz="1200" dirty="0">
                  <a:cs typeface="+mn-cs"/>
                </a:rPr>
                <a:t> programas utilitarios </a:t>
              </a:r>
              <a:r>
                <a:rPr lang="es-ES" altLang="es-ES_tradnl" sz="1200" dirty="0" err="1">
                  <a:cs typeface="+mn-cs"/>
                </a:rPr>
                <a:t>ou</a:t>
              </a:r>
              <a:r>
                <a:rPr lang="es-ES" altLang="es-ES_tradnl" sz="1200" dirty="0">
                  <a:cs typeface="+mn-cs"/>
                </a:rPr>
                <a:t> utilidades</a:t>
              </a:r>
            </a:p>
          </p:txBody>
        </p:sp>
      </p:grpSp>
      <p:grpSp>
        <p:nvGrpSpPr>
          <p:cNvPr id="21513" name="Group 9">
            <a:extLst>
              <a:ext uri="{FF2B5EF4-FFF2-40B4-BE49-F238E27FC236}">
                <a16:creationId xmlns:a16="http://schemas.microsoft.com/office/drawing/2014/main" id="{0906AB9D-D8D3-B24B-890B-DB066B51FCD3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2062163"/>
            <a:ext cx="7342187" cy="4102100"/>
            <a:chOff x="567" y="1299"/>
            <a:chExt cx="4625" cy="2584"/>
          </a:xfrm>
        </p:grpSpPr>
        <p:sp>
          <p:nvSpPr>
            <p:cNvPr id="21514" name="Rectangle 10">
              <a:extLst>
                <a:ext uri="{FF2B5EF4-FFF2-40B4-BE49-F238E27FC236}">
                  <a16:creationId xmlns:a16="http://schemas.microsoft.com/office/drawing/2014/main" id="{7C156EDA-E800-F247-9FF0-D5938CB53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299"/>
              <a:ext cx="4625" cy="2584"/>
            </a:xfrm>
            <a:prstGeom prst="rect">
              <a:avLst/>
            </a:prstGeom>
            <a:solidFill>
              <a:srgbClr val="C0C0C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s-ES_tradnl">
                <a:latin typeface="Times New Roman" charset="0"/>
                <a:ea typeface="Arial Unicode MS" charset="0"/>
                <a:cs typeface="+mn-cs"/>
              </a:endParaRPr>
            </a:p>
          </p:txBody>
        </p:sp>
        <p:sp>
          <p:nvSpPr>
            <p:cNvPr id="21515" name="Text Box 11">
              <a:extLst>
                <a:ext uri="{FF2B5EF4-FFF2-40B4-BE49-F238E27FC236}">
                  <a16:creationId xmlns:a16="http://schemas.microsoft.com/office/drawing/2014/main" id="{0B53AFD0-6CF5-9A41-B3C0-A4CFDF986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" y="1299"/>
              <a:ext cx="4599" cy="1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 algn="ctr">
                <a:spcBef>
                  <a:spcPts val="750"/>
                </a:spcBef>
                <a:buSzPct val="100000"/>
                <a:defRPr/>
              </a:pPr>
              <a:r>
                <a:rPr lang="es-ES" altLang="es-ES_tradnl" sz="1200">
                  <a:cs typeface="+mn-cs"/>
                </a:rPr>
                <a:t>Procesador de textos</a:t>
              </a:r>
            </a:p>
          </p:txBody>
        </p:sp>
      </p:grpSp>
      <p:sp>
        <p:nvSpPr>
          <p:cNvPr id="21516" name="Text Box 12">
            <a:extLst>
              <a:ext uri="{FF2B5EF4-FFF2-40B4-BE49-F238E27FC236}">
                <a16:creationId xmlns:a16="http://schemas.microsoft.com/office/drawing/2014/main" id="{4AB44886-521E-4440-91B6-44B9DA046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370138"/>
            <a:ext cx="2133600" cy="846137"/>
          </a:xfrm>
          <a:prstGeom prst="rect">
            <a:avLst/>
          </a:prstGeom>
          <a:solidFill>
            <a:srgbClr val="FF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750"/>
              </a:spcBef>
              <a:buSzPct val="100000"/>
              <a:defRPr/>
            </a:pPr>
            <a:r>
              <a:rPr lang="es-ES" altLang="es-ES_tradnl" sz="1200" b="1" dirty="0">
                <a:cs typeface="+mn-cs"/>
              </a:rPr>
              <a:t>Texto </a:t>
            </a:r>
            <a:r>
              <a:rPr lang="es-ES" altLang="es-ES_tradnl" sz="1200" b="1" dirty="0" err="1">
                <a:cs typeface="+mn-cs"/>
              </a:rPr>
              <a:t>Orixinal</a:t>
            </a:r>
            <a:endParaRPr lang="es-ES" altLang="es-ES_tradnl" sz="1200" b="1" dirty="0">
              <a:cs typeface="+mn-cs"/>
            </a:endParaRPr>
          </a:p>
          <a:p>
            <a:pPr algn="ctr">
              <a:spcBef>
                <a:spcPts val="750"/>
              </a:spcBef>
              <a:spcAft>
                <a:spcPts val="800"/>
              </a:spcAft>
              <a:buSzPct val="100000"/>
              <a:defRPr/>
            </a:pPr>
            <a:endParaRPr lang="es-ES" altLang="es-ES_tradnl" sz="1200" b="1" dirty="0">
              <a:cs typeface="+mn-cs"/>
            </a:endParaRPr>
          </a:p>
          <a:p>
            <a:pPr algn="ctr">
              <a:buSzPct val="100000"/>
              <a:defRPr/>
            </a:pPr>
            <a:endParaRPr lang="es-ES" altLang="es-ES_tradnl" sz="1200" b="1" dirty="0">
              <a:cs typeface="+mn-cs"/>
            </a:endParaRPr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565EB69F-AC01-1F40-886C-1179E988E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198813"/>
            <a:ext cx="2133600" cy="504825"/>
          </a:xfrm>
          <a:prstGeom prst="rect">
            <a:avLst/>
          </a:prstGeom>
          <a:solidFill>
            <a:srgbClr val="FF99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Aft>
                <a:spcPts val="300"/>
              </a:spcAft>
              <a:buSzPct val="100000"/>
              <a:defRPr/>
            </a:pPr>
            <a:r>
              <a:rPr lang="es-ES" altLang="es-ES_tradnl" sz="1200" b="1" dirty="0" err="1">
                <a:cs typeface="+mn-cs"/>
              </a:rPr>
              <a:t>Análisie</a:t>
            </a:r>
            <a:endParaRPr lang="es-ES" altLang="es-ES_tradnl" sz="1200" b="1" dirty="0">
              <a:cs typeface="+mn-cs"/>
            </a:endParaRPr>
          </a:p>
          <a:p>
            <a:pPr algn="ctr">
              <a:buSzPct val="100000"/>
              <a:defRPr/>
            </a:pPr>
            <a:endParaRPr lang="es-ES" altLang="es-ES_tradnl" sz="1200" b="1" dirty="0">
              <a:cs typeface="+mn-cs"/>
            </a:endParaRPr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B472361D-CFDD-FF4A-BA5A-016A5435D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702050"/>
            <a:ext cx="2133600" cy="820738"/>
          </a:xfrm>
          <a:prstGeom prst="rect">
            <a:avLst/>
          </a:prstGeom>
          <a:solidFill>
            <a:srgbClr val="FF66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750"/>
              </a:spcBef>
              <a:buSzPct val="100000"/>
              <a:defRPr/>
            </a:pPr>
            <a:r>
              <a:rPr lang="es-ES" altLang="es-ES_tradnl" sz="1200" b="1">
                <a:cs typeface="+mn-cs"/>
              </a:rPr>
              <a:t>Documentación</a:t>
            </a:r>
          </a:p>
          <a:p>
            <a:pPr algn="ctr">
              <a:spcBef>
                <a:spcPts val="900"/>
              </a:spcBef>
              <a:buSzPct val="100000"/>
              <a:defRPr/>
            </a:pPr>
            <a:endParaRPr lang="es-ES" altLang="es-ES_tradnl" sz="1200" b="1">
              <a:cs typeface="+mn-cs"/>
            </a:endParaRPr>
          </a:p>
          <a:p>
            <a:pPr algn="ctr">
              <a:spcBef>
                <a:spcPts val="450"/>
              </a:spcBef>
              <a:buSzPct val="100000"/>
              <a:defRPr/>
            </a:pPr>
            <a:endParaRPr lang="es-ES" altLang="es-ES_tradnl" sz="1200" b="1">
              <a:cs typeface="+mn-cs"/>
            </a:endParaRPr>
          </a:p>
        </p:txBody>
      </p:sp>
      <p:sp>
        <p:nvSpPr>
          <p:cNvPr id="21519" name="Text Box 15">
            <a:extLst>
              <a:ext uri="{FF2B5EF4-FFF2-40B4-BE49-F238E27FC236}">
                <a16:creationId xmlns:a16="http://schemas.microsoft.com/office/drawing/2014/main" id="{CBF66AEB-3661-964D-834D-B12A16D46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481513"/>
            <a:ext cx="2133600" cy="466725"/>
          </a:xfrm>
          <a:prstGeom prst="rect">
            <a:avLst/>
          </a:prstGeom>
          <a:solidFill>
            <a:srgbClr val="FF505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450"/>
              </a:spcBef>
              <a:buSzPct val="100000"/>
              <a:defRPr/>
            </a:pPr>
            <a:r>
              <a:rPr lang="es-ES" altLang="es-ES_tradnl" sz="1200" b="1" dirty="0">
                <a:cs typeface="+mn-cs"/>
              </a:rPr>
              <a:t>Tradución</a:t>
            </a:r>
          </a:p>
          <a:p>
            <a:pPr algn="ctr">
              <a:buSzPct val="100000"/>
              <a:defRPr/>
            </a:pPr>
            <a:endParaRPr lang="es-ES" altLang="es-ES_tradnl" sz="1200" b="1" dirty="0">
              <a:cs typeface="+mn-cs"/>
            </a:endParaRPr>
          </a:p>
        </p:txBody>
      </p:sp>
      <p:sp>
        <p:nvSpPr>
          <p:cNvPr id="21520" name="Text Box 16">
            <a:extLst>
              <a:ext uri="{FF2B5EF4-FFF2-40B4-BE49-F238E27FC236}">
                <a16:creationId xmlns:a16="http://schemas.microsoft.com/office/drawing/2014/main" id="{5589C53C-5ECE-214D-A931-18EE51978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948238"/>
            <a:ext cx="2133600" cy="650875"/>
          </a:xfrm>
          <a:prstGeom prst="rect">
            <a:avLst/>
          </a:prstGeom>
          <a:solidFill>
            <a:srgbClr val="CC00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750"/>
              </a:spcBef>
              <a:spcAft>
                <a:spcPts val="700"/>
              </a:spcAft>
              <a:buSzPct val="100000"/>
              <a:defRPr/>
            </a:pPr>
            <a:r>
              <a:rPr lang="es-ES" altLang="es-ES_tradnl" sz="1200" b="1">
                <a:solidFill>
                  <a:srgbClr val="FFFFFF"/>
                </a:solidFill>
                <a:cs typeface="+mn-cs"/>
              </a:rPr>
              <a:t>Revisión</a:t>
            </a:r>
          </a:p>
          <a:p>
            <a:pPr algn="ctr">
              <a:spcBef>
                <a:spcPts val="750"/>
              </a:spcBef>
              <a:spcAft>
                <a:spcPts val="900"/>
              </a:spcAft>
              <a:buSzPct val="100000"/>
              <a:defRPr/>
            </a:pPr>
            <a:endParaRPr lang="es-ES" altLang="es-ES_tradnl" sz="1200" b="1">
              <a:solidFill>
                <a:srgbClr val="FFFFFF"/>
              </a:solidFill>
              <a:cs typeface="+mn-cs"/>
            </a:endParaRPr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7B73EEE5-6AA9-1547-B862-A1C167EDA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95938"/>
            <a:ext cx="2133600" cy="384175"/>
          </a:xfrm>
          <a:prstGeom prst="rect">
            <a:avLst/>
          </a:prstGeom>
          <a:solidFill>
            <a:srgbClr val="9900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750"/>
              </a:spcBef>
              <a:buSzPct val="100000"/>
              <a:defRPr/>
            </a:pPr>
            <a:r>
              <a:rPr lang="es-ES" altLang="es-ES_tradnl" sz="1200" b="1">
                <a:solidFill>
                  <a:srgbClr val="FFFFFF"/>
                </a:solidFill>
                <a:cs typeface="+mn-cs"/>
              </a:rPr>
              <a:t>Texto Final</a:t>
            </a:r>
          </a:p>
          <a:p>
            <a:pPr algn="ctr">
              <a:buSzPct val="100000"/>
              <a:defRPr/>
            </a:pPr>
            <a:endParaRPr lang="es-ES" altLang="es-ES_tradnl" sz="400" b="1">
              <a:solidFill>
                <a:srgbClr val="FFFFFF"/>
              </a:solidFill>
              <a:cs typeface="+mn-cs"/>
            </a:endParaRPr>
          </a:p>
          <a:p>
            <a:pPr algn="ctr">
              <a:lnSpc>
                <a:spcPct val="65000"/>
              </a:lnSpc>
              <a:buSzPct val="100000"/>
              <a:defRPr/>
            </a:pPr>
            <a:endParaRPr lang="es-ES" altLang="es-ES_tradnl" sz="400" b="1">
              <a:solidFill>
                <a:srgbClr val="FFFFFF"/>
              </a:solidFill>
              <a:cs typeface="+mn-cs"/>
            </a:endParaRPr>
          </a:p>
        </p:txBody>
      </p:sp>
      <p:sp>
        <p:nvSpPr>
          <p:cNvPr id="21522" name="Text Box 18">
            <a:extLst>
              <a:ext uri="{FF2B5EF4-FFF2-40B4-BE49-F238E27FC236}">
                <a16:creationId xmlns:a16="http://schemas.microsoft.com/office/drawing/2014/main" id="{736E69AE-4B9C-8D45-90C0-B3B497ED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2381250"/>
            <a:ext cx="4525962" cy="831850"/>
          </a:xfrm>
          <a:prstGeom prst="rect">
            <a:avLst/>
          </a:prstGeom>
          <a:solidFill>
            <a:srgbClr val="FF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 err="1">
                <a:cs typeface="+mn-cs"/>
              </a:rPr>
              <a:t>Recoñecemento</a:t>
            </a:r>
            <a:r>
              <a:rPr lang="es-ES" altLang="es-ES_tradnl" sz="1200" dirty="0">
                <a:cs typeface="+mn-cs"/>
              </a:rPr>
              <a:t> da fala.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 err="1">
                <a:cs typeface="+mn-cs"/>
              </a:rPr>
              <a:t>Recoñecemento</a:t>
            </a:r>
            <a:r>
              <a:rPr lang="es-ES" altLang="es-ES_tradnl" sz="1200" dirty="0">
                <a:cs typeface="+mn-cs"/>
              </a:rPr>
              <a:t> óptico de caracteres </a:t>
            </a:r>
            <a:r>
              <a:rPr lang="es-ES" altLang="es-ES_tradnl" sz="1200" dirty="0" err="1">
                <a:cs typeface="+mn-cs"/>
              </a:rPr>
              <a:t>ou</a:t>
            </a:r>
            <a:r>
              <a:rPr lang="es-ES" altLang="es-ES_tradnl" sz="1200" dirty="0">
                <a:cs typeface="+mn-cs"/>
              </a:rPr>
              <a:t> ROC (OCR).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cs typeface="+mn-cs"/>
              </a:rPr>
              <a:t>Internet: navegadores, correo-e, FTP.</a:t>
            </a:r>
          </a:p>
          <a:p>
            <a:pPr>
              <a:spcAft>
                <a:spcPts val="200"/>
              </a:spcAft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cs typeface="+mn-cs"/>
              </a:rPr>
              <a:t>Compresores.</a:t>
            </a:r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7EC7737E-9626-AA45-B4D1-9A625CC8C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3184525"/>
            <a:ext cx="4525962" cy="466725"/>
          </a:xfrm>
          <a:prstGeom prst="rect">
            <a:avLst/>
          </a:prstGeom>
          <a:solidFill>
            <a:srgbClr val="FF99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cs typeface="+mn-cs"/>
              </a:rPr>
              <a:t>Programas lexicográficos </a:t>
            </a:r>
            <a:r>
              <a:rPr lang="es-ES" altLang="es-ES_tradnl" sz="1200" dirty="0" err="1">
                <a:cs typeface="+mn-cs"/>
              </a:rPr>
              <a:t>ou</a:t>
            </a:r>
            <a:r>
              <a:rPr lang="es-ES" altLang="es-ES_tradnl" sz="1200" dirty="0">
                <a:cs typeface="+mn-cs"/>
              </a:rPr>
              <a:t> </a:t>
            </a:r>
            <a:r>
              <a:rPr lang="es-ES" altLang="es-ES_tradnl" sz="1200" dirty="0" err="1">
                <a:cs typeface="+mn-cs"/>
              </a:rPr>
              <a:t>xestores</a:t>
            </a:r>
            <a:r>
              <a:rPr lang="es-ES" altLang="es-ES_tradnl" sz="1200" dirty="0">
                <a:cs typeface="+mn-cs"/>
              </a:rPr>
              <a:t> de corpus.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cs typeface="+mn-cs"/>
              </a:rPr>
              <a:t>Tradución Asistida por Computador/Ordenador (TAC/TAO).</a:t>
            </a:r>
          </a:p>
        </p:txBody>
      </p:sp>
      <p:sp>
        <p:nvSpPr>
          <p:cNvPr id="21524" name="Text Box 20">
            <a:extLst>
              <a:ext uri="{FF2B5EF4-FFF2-40B4-BE49-F238E27FC236}">
                <a16:creationId xmlns:a16="http://schemas.microsoft.com/office/drawing/2014/main" id="{EDA109C4-1CFB-E142-A411-6DE781708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3651250"/>
            <a:ext cx="4525962" cy="831850"/>
          </a:xfrm>
          <a:prstGeom prst="rect">
            <a:avLst/>
          </a:prstGeom>
          <a:solidFill>
            <a:srgbClr val="FF66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cs typeface="+mn-cs"/>
              </a:rPr>
              <a:t>Buscadores.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cs typeface="+mn-cs"/>
              </a:rPr>
              <a:t>Recursos en </a:t>
            </a:r>
            <a:r>
              <a:rPr lang="es-ES" altLang="es-ES_tradnl" sz="1200" dirty="0" err="1">
                <a:cs typeface="+mn-cs"/>
              </a:rPr>
              <a:t>líña</a:t>
            </a:r>
            <a:r>
              <a:rPr lang="es-ES" altLang="es-ES_tradnl" sz="1200" dirty="0">
                <a:cs typeface="+mn-cs"/>
              </a:rPr>
              <a:t>.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cs typeface="+mn-cs"/>
              </a:rPr>
              <a:t>CD-ROM.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cs typeface="+mn-cs"/>
              </a:rPr>
              <a:t>Sistemas de </a:t>
            </a:r>
            <a:r>
              <a:rPr lang="es-ES" altLang="es-ES_tradnl" sz="1200" dirty="0" err="1">
                <a:cs typeface="+mn-cs"/>
              </a:rPr>
              <a:t>Xestión</a:t>
            </a:r>
            <a:r>
              <a:rPr lang="es-ES" altLang="es-ES_tradnl" sz="1200" dirty="0">
                <a:cs typeface="+mn-cs"/>
              </a:rPr>
              <a:t> de Bases de Datos</a:t>
            </a:r>
          </a:p>
        </p:txBody>
      </p:sp>
      <p:sp>
        <p:nvSpPr>
          <p:cNvPr id="21525" name="Text Box 21">
            <a:extLst>
              <a:ext uri="{FF2B5EF4-FFF2-40B4-BE49-F238E27FC236}">
                <a16:creationId xmlns:a16="http://schemas.microsoft.com/office/drawing/2014/main" id="{F820D94D-9DB9-E04E-A008-B995920AB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4481513"/>
            <a:ext cx="4525962" cy="466725"/>
          </a:xfrm>
          <a:prstGeom prst="rect">
            <a:avLst/>
          </a:prstGeom>
          <a:solidFill>
            <a:srgbClr val="FF505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cs typeface="+mn-cs"/>
              </a:rPr>
              <a:t>Tradución (Totalmente) Automática o TA.</a:t>
            </a:r>
          </a:p>
          <a:p>
            <a:pPr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cs typeface="+mn-cs"/>
              </a:rPr>
              <a:t>Tradución (Automática) Asistida por Computador o TAC</a:t>
            </a:r>
          </a:p>
        </p:txBody>
      </p:sp>
      <p:sp>
        <p:nvSpPr>
          <p:cNvPr id="21526" name="Text Box 22">
            <a:extLst>
              <a:ext uri="{FF2B5EF4-FFF2-40B4-BE49-F238E27FC236}">
                <a16:creationId xmlns:a16="http://schemas.microsoft.com/office/drawing/2014/main" id="{1C807B19-358A-E046-9936-FE0068A8B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4946650"/>
            <a:ext cx="4525962" cy="649288"/>
          </a:xfrm>
          <a:prstGeom prst="rect">
            <a:avLst/>
          </a:prstGeom>
          <a:solidFill>
            <a:srgbClr val="CC00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buClr>
                <a:srgbClr val="FFFFFF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solidFill>
                  <a:srgbClr val="FFFFFF"/>
                </a:solidFill>
                <a:cs typeface="+mn-cs"/>
              </a:rPr>
              <a:t>Correctores ortográficos</a:t>
            </a:r>
          </a:p>
          <a:p>
            <a:pPr>
              <a:buClr>
                <a:srgbClr val="FFFFFF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solidFill>
                  <a:srgbClr val="FFFFFF"/>
                </a:solidFill>
                <a:cs typeface="+mn-cs"/>
              </a:rPr>
              <a:t>Correctores </a:t>
            </a:r>
            <a:r>
              <a:rPr lang="es-ES" altLang="es-ES_tradnl" sz="1200" dirty="0" err="1">
                <a:solidFill>
                  <a:srgbClr val="FFFFFF"/>
                </a:solidFill>
                <a:cs typeface="+mn-cs"/>
              </a:rPr>
              <a:t>gramaticais</a:t>
            </a:r>
            <a:endParaRPr lang="es-ES" altLang="es-ES_tradnl" sz="1200" dirty="0">
              <a:solidFill>
                <a:srgbClr val="FFFFFF"/>
              </a:solidFill>
              <a:cs typeface="+mn-cs"/>
            </a:endParaRPr>
          </a:p>
          <a:p>
            <a:pPr>
              <a:buClr>
                <a:srgbClr val="FFFFFF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 dirty="0">
                <a:solidFill>
                  <a:srgbClr val="FFFFFF"/>
                </a:solidFill>
                <a:cs typeface="+mn-cs"/>
              </a:rPr>
              <a:t>Correctores de estilo</a:t>
            </a:r>
          </a:p>
        </p:txBody>
      </p:sp>
      <p:sp>
        <p:nvSpPr>
          <p:cNvPr id="21527" name="Text Box 23">
            <a:extLst>
              <a:ext uri="{FF2B5EF4-FFF2-40B4-BE49-F238E27FC236}">
                <a16:creationId xmlns:a16="http://schemas.microsoft.com/office/drawing/2014/main" id="{A165BDBF-049F-7147-B483-BA487D665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5595938"/>
            <a:ext cx="4525962" cy="466725"/>
          </a:xfrm>
          <a:prstGeom prst="rect">
            <a:avLst/>
          </a:prstGeom>
          <a:solidFill>
            <a:srgbClr val="9900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buClr>
                <a:srgbClr val="FFFFFF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>
                <a:solidFill>
                  <a:srgbClr val="FFFFFF"/>
                </a:solidFill>
                <a:cs typeface="+mn-cs"/>
              </a:rPr>
              <a:t>Sistemas de autoedición.</a:t>
            </a:r>
          </a:p>
          <a:p>
            <a:pPr>
              <a:buClr>
                <a:srgbClr val="FFFFFF"/>
              </a:buClr>
              <a:buSzPct val="100000"/>
              <a:buFont typeface="Times New Roman" charset="0"/>
              <a:buChar char="•"/>
              <a:defRPr/>
            </a:pPr>
            <a:r>
              <a:rPr lang="es-ES" altLang="es-ES_tradnl" sz="1200">
                <a:solidFill>
                  <a:srgbClr val="FFFFFF"/>
                </a:solidFill>
                <a:cs typeface="+mn-cs"/>
              </a:rPr>
              <a:t>Internet</a:t>
            </a:r>
          </a:p>
        </p:txBody>
      </p:sp>
      <p:sp>
        <p:nvSpPr>
          <p:cNvPr id="21528" name="Line 24">
            <a:extLst>
              <a:ext uri="{FF2B5EF4-FFF2-40B4-BE49-F238E27FC236}">
                <a16:creationId xmlns:a16="http://schemas.microsoft.com/office/drawing/2014/main" id="{1E80C0DF-B513-A84A-B795-9D8035D79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0" y="2500313"/>
            <a:ext cx="336550" cy="1587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1529" name="Line 25">
            <a:extLst>
              <a:ext uri="{FF2B5EF4-FFF2-40B4-BE49-F238E27FC236}">
                <a16:creationId xmlns:a16="http://schemas.microsoft.com/office/drawing/2014/main" id="{D5227EF2-6ED3-B54F-B06F-8D37C6388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0" y="3363913"/>
            <a:ext cx="336550" cy="1587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1530" name="Line 26">
            <a:extLst>
              <a:ext uri="{FF2B5EF4-FFF2-40B4-BE49-F238E27FC236}">
                <a16:creationId xmlns:a16="http://schemas.microsoft.com/office/drawing/2014/main" id="{C39F9570-93B0-1048-B7D4-01DB92CC399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0" y="3868738"/>
            <a:ext cx="336550" cy="1587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1531" name="Line 27">
            <a:extLst>
              <a:ext uri="{FF2B5EF4-FFF2-40B4-BE49-F238E27FC236}">
                <a16:creationId xmlns:a16="http://schemas.microsoft.com/office/drawing/2014/main" id="{984B63C2-B418-8346-8393-3AD03597F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0" y="4659313"/>
            <a:ext cx="336550" cy="1587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1532" name="Line 28">
            <a:extLst>
              <a:ext uri="{FF2B5EF4-FFF2-40B4-BE49-F238E27FC236}">
                <a16:creationId xmlns:a16="http://schemas.microsoft.com/office/drawing/2014/main" id="{E8B541FC-B762-EE47-AC90-70CF1A2C6F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0" y="5092700"/>
            <a:ext cx="336550" cy="1588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1533" name="Line 29">
            <a:extLst>
              <a:ext uri="{FF2B5EF4-FFF2-40B4-BE49-F238E27FC236}">
                <a16:creationId xmlns:a16="http://schemas.microsoft.com/office/drawing/2014/main" id="{08E548A2-B3C6-BA45-839F-1B98502E3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6750" y="5740400"/>
            <a:ext cx="336550" cy="1588"/>
          </a:xfrm>
          <a:prstGeom prst="line">
            <a:avLst/>
          </a:prstGeom>
          <a:noFill/>
          <a:ln w="25560" cap="sq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id="{B805591F-D527-2D45-9858-7BB8C9FD3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995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TRADUCIÓN HUMANA VS. TRADUCIÓN AUTOMÁTICA</a:t>
            </a:r>
          </a:p>
        </p:txBody>
      </p:sp>
      <p:sp>
        <p:nvSpPr>
          <p:cNvPr id="9242" name="Rectángulo 1">
            <a:extLst>
              <a:ext uri="{FF2B5EF4-FFF2-40B4-BE49-F238E27FC236}">
                <a16:creationId xmlns:a16="http://schemas.microsoft.com/office/drawing/2014/main" id="{B3875ECD-F7B0-674B-8061-79A514E5F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025" y="6308725"/>
            <a:ext cx="6867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O proceso </a:t>
            </a:r>
            <a:r>
              <a:rPr lang="es-E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tradutor</a:t>
            </a: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como </a:t>
            </a:r>
            <a:r>
              <a:rPr lang="es-E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actividade</a:t>
            </a: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profesional: </a:t>
            </a:r>
            <a:r>
              <a:rPr lang="es-E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tarefas</a:t>
            </a: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e </a:t>
            </a:r>
            <a:r>
              <a:rPr lang="es-E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ferramentas</a:t>
            </a: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(Piqué e Sánchez Gijón, 2006)</a:t>
            </a:r>
            <a:endParaRPr lang="es-ES_tradnl" altLang="es-ES_tradnl" sz="1200" dirty="0">
              <a:solidFill>
                <a:schemeClr val="tx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13971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2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5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6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1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2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7FE0787E-F19F-1F4E-8E9E-37EF5976F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7EB27670-DA39-5944-9D71-B1B2E5BD406E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5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id="{D0D651E5-E24E-BD44-AB7D-887BE8527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995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TRADUCIÓN HUMANA VS. TRADUCIÓN AUTOMÁTICA</a:t>
            </a:r>
          </a:p>
        </p:txBody>
      </p:sp>
      <p:sp>
        <p:nvSpPr>
          <p:cNvPr id="11268" name="Rectángulo 1">
            <a:extLst>
              <a:ext uri="{FF2B5EF4-FFF2-40B4-BE49-F238E27FC236}">
                <a16:creationId xmlns:a16="http://schemas.microsoft.com/office/drawing/2014/main" id="{5146FD79-B45E-1948-B76C-C2B25ED36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308725"/>
            <a:ext cx="7921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O proceso </a:t>
            </a:r>
            <a:r>
              <a:rPr lang="es-E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tradutor</a:t>
            </a: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como </a:t>
            </a:r>
            <a:r>
              <a:rPr lang="es-E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actividade</a:t>
            </a: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profesional: </a:t>
            </a:r>
            <a:r>
              <a:rPr lang="es-E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tarefas</a:t>
            </a: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e </a:t>
            </a:r>
            <a:r>
              <a:rPr lang="es-E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ferramentas</a:t>
            </a: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(Martín-</a:t>
            </a:r>
            <a:r>
              <a:rPr lang="en-U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Mor</a:t>
            </a:r>
            <a:r>
              <a:rPr lang="en-U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, Piqué e Sánchez-Gijón, 2014)</a:t>
            </a:r>
            <a:endParaRPr lang="es-ES_tradnl" altLang="es-ES_tradnl" sz="1200" dirty="0">
              <a:solidFill>
                <a:schemeClr val="tx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269" name="Image2">
            <a:extLst>
              <a:ext uri="{FF2B5EF4-FFF2-40B4-BE49-F238E27FC236}">
                <a16:creationId xmlns:a16="http://schemas.microsoft.com/office/drawing/2014/main" id="{55C213A3-EF22-CF4D-9C4E-BCB3D9C7D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"/>
          <a:stretch>
            <a:fillRect/>
          </a:stretch>
        </p:blipFill>
        <p:spPr bwMode="auto">
          <a:xfrm>
            <a:off x="755650" y="1773238"/>
            <a:ext cx="76327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9909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66F86200-66D2-8F48-987A-B7DAB6C06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B222144F-AA99-BE4D-87D3-7D7550997022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6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sp>
        <p:nvSpPr>
          <p:cNvPr id="21534" name="Text Box 30">
            <a:extLst>
              <a:ext uri="{FF2B5EF4-FFF2-40B4-BE49-F238E27FC236}">
                <a16:creationId xmlns:a16="http://schemas.microsoft.com/office/drawing/2014/main" id="{9960F88C-2095-184D-8BCD-8892D3C10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995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TRADUCIÓN HUMANA VS. TRADUCIÓN AUTOMÁTICA</a:t>
            </a:r>
          </a:p>
        </p:txBody>
      </p:sp>
      <p:sp>
        <p:nvSpPr>
          <p:cNvPr id="13316" name="Rectángulo 1">
            <a:extLst>
              <a:ext uri="{FF2B5EF4-FFF2-40B4-BE49-F238E27FC236}">
                <a16:creationId xmlns:a16="http://schemas.microsoft.com/office/drawing/2014/main" id="{281D77DB-752F-F544-9821-8CB8E3D73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308725"/>
            <a:ext cx="7921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O proceso </a:t>
            </a:r>
            <a:r>
              <a:rPr lang="es-E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tradutor</a:t>
            </a: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como </a:t>
            </a:r>
            <a:r>
              <a:rPr lang="es-E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actividade</a:t>
            </a: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profesional: </a:t>
            </a:r>
            <a:r>
              <a:rPr lang="es-E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tarefas</a:t>
            </a: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(Olalla-Soler C, Vert Bolaños, O.,  2015)</a:t>
            </a:r>
            <a:endParaRPr lang="es-ES_tradnl" altLang="es-ES_tradnl" sz="1200" dirty="0">
              <a:solidFill>
                <a:schemeClr val="tx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317" name="Imagen 32">
            <a:extLst>
              <a:ext uri="{FF2B5EF4-FFF2-40B4-BE49-F238E27FC236}">
                <a16:creationId xmlns:a16="http://schemas.microsoft.com/office/drawing/2014/main" id="{0CF28301-A721-524F-9CB6-D0805B9A1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62125"/>
            <a:ext cx="74898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302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D1677095-7246-6F43-85C3-9D38EF4F9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9D5DB382-B4EE-2A48-8557-7EA9D5612CDC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7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31A6B0CE-DF64-744E-918E-599BBE04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736725"/>
            <a:ext cx="7518400" cy="39846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>
              <a:spcBef>
                <a:spcPts val="1250"/>
              </a:spcBef>
              <a:buSzPct val="100000"/>
              <a:defRPr/>
            </a:pPr>
            <a:r>
              <a:rPr lang="es-ES" altLang="es-ES_tradnl" sz="2000" b="1" dirty="0">
                <a:cs typeface="+mn-cs"/>
              </a:rPr>
              <a:t>Fases do PROCESO da Tradución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F24CB49C-92F7-4E43-A34E-BEAED7B6E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2241550"/>
            <a:ext cx="4572000" cy="466725"/>
          </a:xfrm>
          <a:prstGeom prst="rect">
            <a:avLst/>
          </a:prstGeom>
          <a:solidFill>
            <a:srgbClr val="FFCC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 b="1" dirty="0">
                <a:cs typeface="+mn-cs"/>
              </a:rPr>
              <a:t>Obtención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0269BABB-AB8E-684E-94A2-1F93229B27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2708275"/>
            <a:ext cx="4572000" cy="466725"/>
          </a:xfrm>
          <a:prstGeom prst="rect">
            <a:avLst/>
          </a:prstGeom>
          <a:solidFill>
            <a:srgbClr val="FF99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 b="1" dirty="0" err="1">
                <a:cs typeface="+mn-cs"/>
              </a:rPr>
              <a:t>Análise</a:t>
            </a:r>
            <a:endParaRPr lang="es-ES" altLang="es-ES_tradnl" sz="2400" b="1" dirty="0">
              <a:cs typeface="+mn-cs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B99E40C8-9B6F-F948-BD3A-DFA82F803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3141663"/>
            <a:ext cx="4572000" cy="466725"/>
          </a:xfrm>
          <a:prstGeom prst="rect">
            <a:avLst/>
          </a:prstGeom>
          <a:solidFill>
            <a:srgbClr val="FF66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 b="1" dirty="0">
                <a:cs typeface="+mn-cs"/>
              </a:rPr>
              <a:t>Preparación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5BED402E-2584-5D4E-8AF8-1B0AF8D9C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3573463"/>
            <a:ext cx="4572000" cy="466725"/>
          </a:xfrm>
          <a:prstGeom prst="rect">
            <a:avLst/>
          </a:prstGeom>
          <a:solidFill>
            <a:srgbClr val="FF505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 b="1" dirty="0">
                <a:cs typeface="+mn-cs"/>
              </a:rPr>
              <a:t>Tradución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FEB8515A-0A80-4F4A-8473-FB7E11F50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4041775"/>
            <a:ext cx="4572000" cy="466725"/>
          </a:xfrm>
          <a:prstGeom prst="rect">
            <a:avLst/>
          </a:prstGeom>
          <a:solidFill>
            <a:srgbClr val="CC0066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 b="1" dirty="0" err="1">
                <a:cs typeface="+mn-cs"/>
              </a:rPr>
              <a:t>Correción</a:t>
            </a:r>
            <a:r>
              <a:rPr lang="es-ES" altLang="es-ES_tradnl" sz="2400" b="1" dirty="0">
                <a:cs typeface="+mn-cs"/>
              </a:rPr>
              <a:t> e Optimización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478BFD37-9D66-EC4E-8DEC-D45A9CE0A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4508500"/>
            <a:ext cx="4572000" cy="466725"/>
          </a:xfrm>
          <a:prstGeom prst="rect">
            <a:avLst/>
          </a:prstGeom>
          <a:solidFill>
            <a:srgbClr val="990033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 b="1" dirty="0">
                <a:cs typeface="+mn-cs"/>
              </a:rPr>
              <a:t>Entrega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F4E40CE6-389C-FB42-AA93-BF94E26F6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5087938"/>
            <a:ext cx="4572000" cy="433387"/>
          </a:xfrm>
          <a:prstGeom prst="rect">
            <a:avLst/>
          </a:prstGeom>
          <a:solidFill>
            <a:srgbClr val="00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200" b="1" dirty="0" err="1">
                <a:cs typeface="+mn-cs"/>
              </a:rPr>
              <a:t>Xestión</a:t>
            </a:r>
            <a:r>
              <a:rPr lang="es-ES" altLang="es-ES_tradnl" sz="2200" b="1" dirty="0">
                <a:cs typeface="+mn-cs"/>
              </a:rPr>
              <a:t> (contable e administrativa)</a:t>
            </a:r>
          </a:p>
        </p:txBody>
      </p:sp>
      <p:sp>
        <p:nvSpPr>
          <p:cNvPr id="20490" name="Text Box 10">
            <a:extLst>
              <a:ext uri="{FF2B5EF4-FFF2-40B4-BE49-F238E27FC236}">
                <a16:creationId xmlns:a16="http://schemas.microsoft.com/office/drawing/2014/main" id="{D44BFA91-EF9C-5B46-899F-F21429BDB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5554663"/>
            <a:ext cx="4572000" cy="466725"/>
          </a:xfrm>
          <a:prstGeom prst="rect">
            <a:avLst/>
          </a:prstGeom>
          <a:solidFill>
            <a:srgbClr val="00CC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 b="1">
                <a:cs typeface="+mn-cs"/>
              </a:rPr>
              <a:t>Promoción</a:t>
            </a:r>
          </a:p>
        </p:txBody>
      </p:sp>
      <p:sp>
        <p:nvSpPr>
          <p:cNvPr id="20491" name="Line 11">
            <a:extLst>
              <a:ext uri="{FF2B5EF4-FFF2-40B4-BE49-F238E27FC236}">
                <a16:creationId xmlns:a16="http://schemas.microsoft.com/office/drawing/2014/main" id="{7A0A7FD5-398B-2646-9507-0F57051117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690813"/>
            <a:ext cx="1588" cy="1793875"/>
          </a:xfrm>
          <a:prstGeom prst="line">
            <a:avLst/>
          </a:prstGeom>
          <a:noFill/>
          <a:ln w="50760" cap="sq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id="{E716C3A8-29B9-364A-B494-A51E82755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2276475"/>
            <a:ext cx="1016000" cy="4667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>
                <a:cs typeface="+mn-cs"/>
              </a:rPr>
              <a:t>TO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0D064AA1-65A7-F242-8179-B60A439E7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800" y="4484688"/>
            <a:ext cx="1016000" cy="46672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1500"/>
              </a:spcBef>
              <a:buSzPct val="100000"/>
              <a:defRPr/>
            </a:pPr>
            <a:r>
              <a:rPr lang="es-ES" altLang="es-ES_tradnl" sz="2400">
                <a:cs typeface="+mn-cs"/>
              </a:rPr>
              <a:t>TF</a:t>
            </a:r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9E32C1E6-32A9-0F4B-86A5-81DABBA08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995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TRADUCIÓN HUMANA VS. TRADUCIÓN AUTOMÁTICA</a:t>
            </a:r>
          </a:p>
        </p:txBody>
      </p:sp>
      <p:sp>
        <p:nvSpPr>
          <p:cNvPr id="15376" name="Rectángulo 15">
            <a:extLst>
              <a:ext uri="{FF2B5EF4-FFF2-40B4-BE49-F238E27FC236}">
                <a16:creationId xmlns:a16="http://schemas.microsoft.com/office/drawing/2014/main" id="{699EF74B-3355-614B-BE72-C58694081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6321425"/>
            <a:ext cx="7921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O proceso </a:t>
            </a:r>
            <a:r>
              <a:rPr lang="es-E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tradutor</a:t>
            </a: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como </a:t>
            </a:r>
            <a:r>
              <a:rPr lang="es-E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actividade</a:t>
            </a: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profesional: </a:t>
            </a:r>
            <a:r>
              <a:rPr lang="es-E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tarefas</a:t>
            </a:r>
            <a:r>
              <a:rPr lang="es-E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en-U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adap</a:t>
            </a:r>
            <a:r>
              <a:rPr lang="en-U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. Martín-</a:t>
            </a:r>
            <a:r>
              <a:rPr lang="en-US" altLang="es-ES_tradnl" sz="1200" dirty="0" err="1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Mor</a:t>
            </a:r>
            <a:r>
              <a:rPr lang="en-US" altLang="es-ES_tradnl" sz="1200" dirty="0">
                <a:solidFill>
                  <a:schemeClr val="tx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, Piqué e Sánchez-Gijón, 2014)</a:t>
            </a:r>
            <a:endParaRPr lang="es-ES_tradnl" altLang="es-ES_tradnl" sz="1200" dirty="0">
              <a:solidFill>
                <a:schemeClr val="tx1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41857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>
            <a:extLst>
              <a:ext uri="{FF2B5EF4-FFF2-40B4-BE49-F238E27FC236}">
                <a16:creationId xmlns:a16="http://schemas.microsoft.com/office/drawing/2014/main" id="{373282E7-5FA8-1E47-A007-4AED6D656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1A6A4A9A-6963-7F40-861B-4B59641F5A17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8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grpSp>
        <p:nvGrpSpPr>
          <p:cNvPr id="17410" name="Group 3">
            <a:extLst>
              <a:ext uri="{FF2B5EF4-FFF2-40B4-BE49-F238E27FC236}">
                <a16:creationId xmlns:a16="http://schemas.microsoft.com/office/drawing/2014/main" id="{CEDB64EF-58AE-AA46-8EC6-63CF30467286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1700213"/>
            <a:ext cx="7345362" cy="4235450"/>
            <a:chOff x="703" y="1071"/>
            <a:chExt cx="4627" cy="2668"/>
          </a:xfrm>
        </p:grpSpPr>
        <p:sp>
          <p:nvSpPr>
            <p:cNvPr id="73732" name="Text Box 4">
              <a:extLst>
                <a:ext uri="{FF2B5EF4-FFF2-40B4-BE49-F238E27FC236}">
                  <a16:creationId xmlns:a16="http://schemas.microsoft.com/office/drawing/2014/main" id="{6CF2CF2F-4BD3-A34D-B6DE-0CA79C742E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" y="1071"/>
              <a:ext cx="1859" cy="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 algn="ctr">
                <a:spcBef>
                  <a:spcPts val="875"/>
                </a:spcBef>
                <a:buSzPct val="100000"/>
                <a:defRPr/>
              </a:pPr>
              <a:r>
                <a:rPr lang="gl-ES" altLang="es-ES_tradnl" sz="1400" b="1" dirty="0">
                  <a:cs typeface="+mn-cs"/>
                </a:rPr>
                <a:t>TRADUCIÓN AUTOMÁTICA</a:t>
              </a:r>
            </a:p>
            <a:p>
              <a:pPr algn="ctr">
                <a:buSzPct val="100000"/>
                <a:defRPr/>
              </a:pPr>
              <a:r>
                <a:rPr lang="es-ES" altLang="es-ES_tradnl" sz="1400" dirty="0">
                  <a:cs typeface="+mn-cs"/>
                </a:rPr>
                <a:t>(</a:t>
              </a:r>
              <a:r>
                <a:rPr lang="es-ES" altLang="es-ES_tradnl" sz="1400" i="1" dirty="0">
                  <a:cs typeface="+mn-cs"/>
                </a:rPr>
                <a:t>MACHINE TRANSLATION)</a:t>
              </a:r>
            </a:p>
          </p:txBody>
        </p:sp>
        <p:grpSp>
          <p:nvGrpSpPr>
            <p:cNvPr id="17413" name="Group 5">
              <a:extLst>
                <a:ext uri="{FF2B5EF4-FFF2-40B4-BE49-F238E27FC236}">
                  <a16:creationId xmlns:a16="http://schemas.microsoft.com/office/drawing/2014/main" id="{294FC8E2-2AA4-8143-9FBF-E20A2E20F7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1077"/>
              <a:ext cx="3854" cy="2662"/>
              <a:chOff x="703" y="1077"/>
              <a:chExt cx="3854" cy="2662"/>
            </a:xfrm>
          </p:grpSpPr>
          <p:pic>
            <p:nvPicPr>
              <p:cNvPr id="73734" name="Picture 6">
                <a:extLst>
                  <a:ext uri="{FF2B5EF4-FFF2-40B4-BE49-F238E27FC236}">
                    <a16:creationId xmlns:a16="http://schemas.microsoft.com/office/drawing/2014/main" id="{88B79A1F-5409-8146-B5A2-3EFEFBEB1D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564" y="1997"/>
                <a:ext cx="1347" cy="8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grpSp>
            <p:nvGrpSpPr>
              <p:cNvPr id="17415" name="Group 7">
                <a:extLst>
                  <a:ext uri="{FF2B5EF4-FFF2-40B4-BE49-F238E27FC236}">
                    <a16:creationId xmlns:a16="http://schemas.microsoft.com/office/drawing/2014/main" id="{2D306A1D-EF44-B845-B319-AAC05330C4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75" y="1234"/>
                <a:ext cx="672" cy="330"/>
                <a:chOff x="2775" y="1234"/>
                <a:chExt cx="672" cy="330"/>
              </a:xfrm>
            </p:grpSpPr>
            <p:pic>
              <p:nvPicPr>
                <p:cNvPr id="73736" name="Picture 8">
                  <a:extLst>
                    <a:ext uri="{FF2B5EF4-FFF2-40B4-BE49-F238E27FC236}">
                      <a16:creationId xmlns:a16="http://schemas.microsoft.com/office/drawing/2014/main" id="{72F73E50-8954-AF42-9DA8-0BC1CFC743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16502"/>
                <a:stretch>
                  <a:fillRect/>
                </a:stretch>
              </p:blipFill>
              <p:spPr bwMode="auto">
                <a:xfrm>
                  <a:off x="3217" y="1234"/>
                  <a:ext cx="230" cy="3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37" name="Picture 9">
                  <a:extLst>
                    <a:ext uri="{FF2B5EF4-FFF2-40B4-BE49-F238E27FC236}">
                      <a16:creationId xmlns:a16="http://schemas.microsoft.com/office/drawing/2014/main" id="{E7E5ECF9-319C-4741-B0FA-CA26B86F18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775" y="1382"/>
                  <a:ext cx="373" cy="1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</p:grpSp>
          <p:grpSp>
            <p:nvGrpSpPr>
              <p:cNvPr id="17416" name="Group 10">
                <a:extLst>
                  <a:ext uri="{FF2B5EF4-FFF2-40B4-BE49-F238E27FC236}">
                    <a16:creationId xmlns:a16="http://schemas.microsoft.com/office/drawing/2014/main" id="{F7D67449-6A48-B54F-BB46-D17BB95C09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0" y="2924"/>
                <a:ext cx="1422" cy="598"/>
                <a:chOff x="740" y="2924"/>
                <a:chExt cx="1422" cy="598"/>
              </a:xfrm>
            </p:grpSpPr>
            <p:pic>
              <p:nvPicPr>
                <p:cNvPr id="73739" name="Picture 11">
                  <a:extLst>
                    <a:ext uri="{FF2B5EF4-FFF2-40B4-BE49-F238E27FC236}">
                      <a16:creationId xmlns:a16="http://schemas.microsoft.com/office/drawing/2014/main" id="{948A99FA-4DB9-134C-A40F-5B59C4418B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 l="9280" t="6450" r="6975" b="4988"/>
                <a:stretch>
                  <a:fillRect/>
                </a:stretch>
              </p:blipFill>
              <p:spPr bwMode="auto">
                <a:xfrm>
                  <a:off x="1520" y="2924"/>
                  <a:ext cx="642" cy="5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40" name="Picture 12">
                  <a:extLst>
                    <a:ext uri="{FF2B5EF4-FFF2-40B4-BE49-F238E27FC236}">
                      <a16:creationId xmlns:a16="http://schemas.microsoft.com/office/drawing/2014/main" id="{720FEE1D-A34B-D543-99A7-32D47BFF83A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 t="1062" b="68860"/>
                <a:stretch>
                  <a:fillRect/>
                </a:stretch>
              </p:blipFill>
              <p:spPr bwMode="auto">
                <a:xfrm>
                  <a:off x="740" y="3093"/>
                  <a:ext cx="744" cy="4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</p:grpSp>
          <p:sp>
            <p:nvSpPr>
              <p:cNvPr id="73741" name="Rectangle 13">
                <a:extLst>
                  <a:ext uri="{FF2B5EF4-FFF2-40B4-BE49-F238E27FC236}">
                    <a16:creationId xmlns:a16="http://schemas.microsoft.com/office/drawing/2014/main" id="{54C4FF06-0F44-CC4B-811D-553168493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1614"/>
                <a:ext cx="348" cy="1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42" name="Rectangle 14">
                <a:extLst>
                  <a:ext uri="{FF2B5EF4-FFF2-40B4-BE49-F238E27FC236}">
                    <a16:creationId xmlns:a16="http://schemas.microsoft.com/office/drawing/2014/main" id="{ED28AAC8-46E2-DA42-B550-ED4B4D052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" y="1670"/>
                <a:ext cx="1050" cy="1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9pPr>
              </a:lstStyle>
              <a:p>
                <a:pPr>
                  <a:buSzPct val="100000"/>
                  <a:defRPr/>
                </a:pPr>
                <a:r>
                  <a:rPr lang="es-ES" altLang="es-ES_tradnl" sz="1800" dirty="0">
                    <a:latin typeface="AvantGarde Bk BT" charset="0"/>
                    <a:cs typeface="+mn-cs"/>
                  </a:rPr>
                  <a:t>VISIÓN    </a:t>
                </a:r>
                <a:r>
                  <a:rPr lang="es-ES" altLang="es-ES_tradnl" sz="1800" b="1" dirty="0" err="1">
                    <a:solidFill>
                      <a:srgbClr val="FF3300"/>
                    </a:solidFill>
                    <a:latin typeface="AvantGarde Bk BT" charset="0"/>
                    <a:cs typeface="+mn-cs"/>
                  </a:rPr>
                  <a:t>table</a:t>
                </a:r>
                <a:endParaRPr lang="es-ES" altLang="es-ES_tradnl" sz="1800" b="1" dirty="0">
                  <a:solidFill>
                    <a:srgbClr val="FF3300"/>
                  </a:solidFill>
                  <a:latin typeface="AvantGarde Bk BT" charset="0"/>
                  <a:cs typeface="+mn-cs"/>
                </a:endParaRPr>
              </a:p>
            </p:txBody>
          </p:sp>
          <p:sp>
            <p:nvSpPr>
              <p:cNvPr id="73743" name="Rectangle 15">
                <a:extLst>
                  <a:ext uri="{FF2B5EF4-FFF2-40B4-BE49-F238E27FC236}">
                    <a16:creationId xmlns:a16="http://schemas.microsoft.com/office/drawing/2014/main" id="{E26D6987-9677-E44C-85CE-62CE29F7F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0" y="1587"/>
                <a:ext cx="511" cy="1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44" name="Rectangle 16">
                <a:extLst>
                  <a:ext uri="{FF2B5EF4-FFF2-40B4-BE49-F238E27FC236}">
                    <a16:creationId xmlns:a16="http://schemas.microsoft.com/office/drawing/2014/main" id="{FD305B56-B212-E941-A64C-5CAFE2DFA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1670"/>
                <a:ext cx="1345" cy="1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9pPr>
              </a:lstStyle>
              <a:p>
                <a:pPr>
                  <a:buSzPct val="100000"/>
                  <a:defRPr/>
                </a:pPr>
                <a:r>
                  <a:rPr lang="es-ES" altLang="es-ES_tradnl" sz="1800">
                    <a:latin typeface="AvantGarde Bk BT" charset="0"/>
                    <a:cs typeface="+mn-cs"/>
                  </a:rPr>
                  <a:t>AUDICIÓN    </a:t>
                </a:r>
                <a:r>
                  <a:rPr lang="es-ES" altLang="es-ES_tradnl" sz="1800" b="1">
                    <a:solidFill>
                      <a:srgbClr val="FF3300"/>
                    </a:solidFill>
                    <a:latin typeface="AvantGarde Bk BT" charset="0"/>
                    <a:cs typeface="+mn-cs"/>
                  </a:rPr>
                  <a:t>/´teibl/</a:t>
                </a:r>
              </a:p>
            </p:txBody>
          </p:sp>
          <p:sp>
            <p:nvSpPr>
              <p:cNvPr id="73745" name="Rectangle 17">
                <a:extLst>
                  <a:ext uri="{FF2B5EF4-FFF2-40B4-BE49-F238E27FC236}">
                    <a16:creationId xmlns:a16="http://schemas.microsoft.com/office/drawing/2014/main" id="{D94D1A30-3680-F947-AAA7-66917A8AD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9" y="3473"/>
                <a:ext cx="331" cy="1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46" name="Rectangle 18">
                <a:extLst>
                  <a:ext uri="{FF2B5EF4-FFF2-40B4-BE49-F238E27FC236}">
                    <a16:creationId xmlns:a16="http://schemas.microsoft.com/office/drawing/2014/main" id="{9452C6CF-A118-DF4C-A801-7758EE44B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7" y="3561"/>
                <a:ext cx="881" cy="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9pPr>
              </a:lstStyle>
              <a:p>
                <a:pPr>
                  <a:buSzPct val="100000"/>
                  <a:defRPr/>
                </a:pPr>
                <a:r>
                  <a:rPr lang="gl-ES" altLang="es-ES_tradnl" sz="1800" dirty="0">
                    <a:latin typeface="AvantGarde Bk BT" charset="0"/>
                    <a:cs typeface="+mn-cs"/>
                  </a:rPr>
                  <a:t>FALA   </a:t>
                </a:r>
                <a:r>
                  <a:rPr lang="gl-ES" altLang="es-ES_tradnl" sz="1800" b="1" dirty="0">
                    <a:solidFill>
                      <a:srgbClr val="009900"/>
                    </a:solidFill>
                    <a:latin typeface="AvantGarde Bk BT" charset="0"/>
                    <a:cs typeface="+mn-cs"/>
                  </a:rPr>
                  <a:t>/´mesa/</a:t>
                </a:r>
              </a:p>
            </p:txBody>
          </p:sp>
          <p:sp>
            <p:nvSpPr>
              <p:cNvPr id="73747" name="Rectangle 19">
                <a:extLst>
                  <a:ext uri="{FF2B5EF4-FFF2-40B4-BE49-F238E27FC236}">
                    <a16:creationId xmlns:a16="http://schemas.microsoft.com/office/drawing/2014/main" id="{64488A0B-324B-FD42-92BE-3BBED3A88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5" y="3452"/>
                <a:ext cx="522" cy="16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48" name="Rectangle 20">
                <a:extLst>
                  <a:ext uri="{FF2B5EF4-FFF2-40B4-BE49-F238E27FC236}">
                    <a16:creationId xmlns:a16="http://schemas.microsoft.com/office/drawing/2014/main" id="{1DA4EAB1-6E01-A241-9B0D-903E674E9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0" y="3561"/>
                <a:ext cx="1416" cy="1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0" tIns="0" rIns="0" bIns="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Times New Roman" charset="0"/>
                    <a:ea typeface="Arial Unicode MS" charset="0"/>
                  </a:defRPr>
                </a:lvl9pPr>
              </a:lstStyle>
              <a:p>
                <a:pPr>
                  <a:buSzPct val="100000"/>
                  <a:defRPr/>
                </a:pPr>
                <a:r>
                  <a:rPr lang="es-ES" altLang="es-ES_tradnl" sz="1800">
                    <a:latin typeface="AvantGarde Bk BT" charset="0"/>
                    <a:cs typeface="+mn-cs"/>
                  </a:rPr>
                  <a:t>ESCRITURA    </a:t>
                </a:r>
                <a:r>
                  <a:rPr lang="es-ES" altLang="es-ES_tradnl" sz="1800" b="1">
                    <a:solidFill>
                      <a:srgbClr val="009900"/>
                    </a:solidFill>
                    <a:latin typeface="AvantGarde Bk BT" charset="0"/>
                    <a:cs typeface="+mn-cs"/>
                  </a:rPr>
                  <a:t>mesa</a:t>
                </a:r>
              </a:p>
            </p:txBody>
          </p:sp>
          <p:sp>
            <p:nvSpPr>
              <p:cNvPr id="73749" name="Rectangle 21">
                <a:extLst>
                  <a:ext uri="{FF2B5EF4-FFF2-40B4-BE49-F238E27FC236}">
                    <a16:creationId xmlns:a16="http://schemas.microsoft.com/office/drawing/2014/main" id="{6AAD9267-075E-E34E-B048-4328801A7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" y="3574"/>
                <a:ext cx="313" cy="1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50" name="Freeform 22">
                <a:extLst>
                  <a:ext uri="{FF2B5EF4-FFF2-40B4-BE49-F238E27FC236}">
                    <a16:creationId xmlns:a16="http://schemas.microsoft.com/office/drawing/2014/main" id="{5A078B95-BB7B-8948-98A8-A66AA7985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5" y="2151"/>
                <a:ext cx="82" cy="96"/>
              </a:xfrm>
              <a:custGeom>
                <a:avLst/>
                <a:gdLst>
                  <a:gd name="T0" fmla="*/ 0 w 101"/>
                  <a:gd name="T1" fmla="*/ 5 h 121"/>
                  <a:gd name="T2" fmla="*/ 70 w 101"/>
                  <a:gd name="T3" fmla="*/ 0 h 121"/>
                  <a:gd name="T4" fmla="*/ 71 w 101"/>
                  <a:gd name="T5" fmla="*/ 0 h 121"/>
                  <a:gd name="T6" fmla="*/ 71 w 101"/>
                  <a:gd name="T7" fmla="*/ 1 h 121"/>
                  <a:gd name="T8" fmla="*/ 73 w 101"/>
                  <a:gd name="T9" fmla="*/ 1 h 121"/>
                  <a:gd name="T10" fmla="*/ 74 w 101"/>
                  <a:gd name="T11" fmla="*/ 3 h 121"/>
                  <a:gd name="T12" fmla="*/ 75 w 101"/>
                  <a:gd name="T13" fmla="*/ 4 h 121"/>
                  <a:gd name="T14" fmla="*/ 75 w 101"/>
                  <a:gd name="T15" fmla="*/ 5 h 121"/>
                  <a:gd name="T16" fmla="*/ 75 w 101"/>
                  <a:gd name="T17" fmla="*/ 6 h 121"/>
                  <a:gd name="T18" fmla="*/ 77 w 101"/>
                  <a:gd name="T19" fmla="*/ 17 h 121"/>
                  <a:gd name="T20" fmla="*/ 78 w 101"/>
                  <a:gd name="T21" fmla="*/ 29 h 121"/>
                  <a:gd name="T22" fmla="*/ 79 w 101"/>
                  <a:gd name="T23" fmla="*/ 40 h 121"/>
                  <a:gd name="T24" fmla="*/ 80 w 101"/>
                  <a:gd name="T25" fmla="*/ 52 h 121"/>
                  <a:gd name="T26" fmla="*/ 81 w 101"/>
                  <a:gd name="T27" fmla="*/ 62 h 121"/>
                  <a:gd name="T28" fmla="*/ 81 w 101"/>
                  <a:gd name="T29" fmla="*/ 74 h 121"/>
                  <a:gd name="T30" fmla="*/ 82 w 101"/>
                  <a:gd name="T31" fmla="*/ 86 h 121"/>
                  <a:gd name="T32" fmla="*/ 82 w 101"/>
                  <a:gd name="T33" fmla="*/ 96 h 121"/>
                  <a:gd name="T34" fmla="*/ 78 w 101"/>
                  <a:gd name="T35" fmla="*/ 80 h 121"/>
                  <a:gd name="T36" fmla="*/ 74 w 101"/>
                  <a:gd name="T37" fmla="*/ 65 h 121"/>
                  <a:gd name="T38" fmla="*/ 71 w 101"/>
                  <a:gd name="T39" fmla="*/ 57 h 121"/>
                  <a:gd name="T40" fmla="*/ 70 w 101"/>
                  <a:gd name="T41" fmla="*/ 48 h 121"/>
                  <a:gd name="T42" fmla="*/ 67 w 101"/>
                  <a:gd name="T43" fmla="*/ 41 h 121"/>
                  <a:gd name="T44" fmla="*/ 63 w 101"/>
                  <a:gd name="T45" fmla="*/ 34 h 121"/>
                  <a:gd name="T46" fmla="*/ 58 w 101"/>
                  <a:gd name="T47" fmla="*/ 29 h 121"/>
                  <a:gd name="T48" fmla="*/ 54 w 101"/>
                  <a:gd name="T49" fmla="*/ 21 h 121"/>
                  <a:gd name="T50" fmla="*/ 48 w 101"/>
                  <a:gd name="T51" fmla="*/ 17 h 121"/>
                  <a:gd name="T52" fmla="*/ 41 w 101"/>
                  <a:gd name="T53" fmla="*/ 12 h 121"/>
                  <a:gd name="T54" fmla="*/ 32 w 101"/>
                  <a:gd name="T55" fmla="*/ 9 h 121"/>
                  <a:gd name="T56" fmla="*/ 23 w 101"/>
                  <a:gd name="T57" fmla="*/ 6 h 121"/>
                  <a:gd name="T58" fmla="*/ 12 w 101"/>
                  <a:gd name="T59" fmla="*/ 5 h 121"/>
                  <a:gd name="T60" fmla="*/ 0 w 101"/>
                  <a:gd name="T61" fmla="*/ 5 h 12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01" h="121">
                    <a:moveTo>
                      <a:pt x="0" y="6"/>
                    </a:moveTo>
                    <a:lnTo>
                      <a:pt x="86" y="0"/>
                    </a:lnTo>
                    <a:lnTo>
                      <a:pt x="87" y="0"/>
                    </a:lnTo>
                    <a:lnTo>
                      <a:pt x="88" y="1"/>
                    </a:lnTo>
                    <a:lnTo>
                      <a:pt x="90" y="1"/>
                    </a:lnTo>
                    <a:lnTo>
                      <a:pt x="91" y="4"/>
                    </a:lnTo>
                    <a:lnTo>
                      <a:pt x="92" y="5"/>
                    </a:lnTo>
                    <a:lnTo>
                      <a:pt x="92" y="6"/>
                    </a:lnTo>
                    <a:lnTo>
                      <a:pt x="92" y="7"/>
                    </a:lnTo>
                    <a:lnTo>
                      <a:pt x="95" y="22"/>
                    </a:lnTo>
                    <a:lnTo>
                      <a:pt x="96" y="36"/>
                    </a:lnTo>
                    <a:lnTo>
                      <a:pt x="97" y="50"/>
                    </a:lnTo>
                    <a:lnTo>
                      <a:pt x="98" y="65"/>
                    </a:lnTo>
                    <a:lnTo>
                      <a:pt x="100" y="78"/>
                    </a:lnTo>
                    <a:lnTo>
                      <a:pt x="100" y="93"/>
                    </a:lnTo>
                    <a:lnTo>
                      <a:pt x="101" y="108"/>
                    </a:lnTo>
                    <a:lnTo>
                      <a:pt x="101" y="121"/>
                    </a:lnTo>
                    <a:lnTo>
                      <a:pt x="96" y="101"/>
                    </a:lnTo>
                    <a:lnTo>
                      <a:pt x="91" y="82"/>
                    </a:lnTo>
                    <a:lnTo>
                      <a:pt x="88" y="72"/>
                    </a:lnTo>
                    <a:lnTo>
                      <a:pt x="86" y="60"/>
                    </a:lnTo>
                    <a:lnTo>
                      <a:pt x="82" y="52"/>
                    </a:lnTo>
                    <a:lnTo>
                      <a:pt x="77" y="43"/>
                    </a:lnTo>
                    <a:lnTo>
                      <a:pt x="72" y="36"/>
                    </a:lnTo>
                    <a:lnTo>
                      <a:pt x="67" y="27"/>
                    </a:lnTo>
                    <a:lnTo>
                      <a:pt x="59" y="21"/>
                    </a:lnTo>
                    <a:lnTo>
                      <a:pt x="50" y="15"/>
                    </a:lnTo>
                    <a:lnTo>
                      <a:pt x="40" y="11"/>
                    </a:lnTo>
                    <a:lnTo>
                      <a:pt x="28" y="7"/>
                    </a:lnTo>
                    <a:lnTo>
                      <a:pt x="1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ES"/>
              </a:p>
            </p:txBody>
          </p:sp>
          <p:grpSp>
            <p:nvGrpSpPr>
              <p:cNvPr id="17427" name="Group 23">
                <a:extLst>
                  <a:ext uri="{FF2B5EF4-FFF2-40B4-BE49-F238E27FC236}">
                    <a16:creationId xmlns:a16="http://schemas.microsoft.com/office/drawing/2014/main" id="{87193AEB-DA23-CE4D-BB47-BEA0699D17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3" y="1077"/>
                <a:ext cx="1389" cy="555"/>
                <a:chOff x="703" y="1077"/>
                <a:chExt cx="1389" cy="555"/>
              </a:xfrm>
            </p:grpSpPr>
            <p:pic>
              <p:nvPicPr>
                <p:cNvPr id="73752" name="Picture 24">
                  <a:extLst>
                    <a:ext uri="{FF2B5EF4-FFF2-40B4-BE49-F238E27FC236}">
                      <a16:creationId xmlns:a16="http://schemas.microsoft.com/office/drawing/2014/main" id="{9D000545-846A-1844-8F77-CD9DB63B8C9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l="2133" t="3989" r="2174" b="5177"/>
                <a:stretch>
                  <a:fillRect/>
                </a:stretch>
              </p:blipFill>
              <p:spPr bwMode="auto">
                <a:xfrm>
                  <a:off x="1569" y="1372"/>
                  <a:ext cx="519" cy="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53" name="Picture 25">
                  <a:extLst>
                    <a:ext uri="{FF2B5EF4-FFF2-40B4-BE49-F238E27FC236}">
                      <a16:creationId xmlns:a16="http://schemas.microsoft.com/office/drawing/2014/main" id="{C96FB20B-B61E-B447-AA06-D08F56AFA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 l="6654" t="11430" r="9662" b="16980"/>
                <a:stretch>
                  <a:fillRect/>
                </a:stretch>
              </p:blipFill>
              <p:spPr bwMode="auto">
                <a:xfrm>
                  <a:off x="1534" y="1155"/>
                  <a:ext cx="206" cy="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54" name="Picture 26">
                  <a:extLst>
                    <a:ext uri="{FF2B5EF4-FFF2-40B4-BE49-F238E27FC236}">
                      <a16:creationId xmlns:a16="http://schemas.microsoft.com/office/drawing/2014/main" id="{B74FC332-EA3D-2346-8D35-681E012188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/>
                <a:srcRect t="9918" b="11879"/>
                <a:stretch>
                  <a:fillRect/>
                </a:stretch>
              </p:blipFill>
              <p:spPr bwMode="auto">
                <a:xfrm>
                  <a:off x="703" y="1155"/>
                  <a:ext cx="830" cy="4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55" name="Picture 27">
                  <a:extLst>
                    <a:ext uri="{FF2B5EF4-FFF2-40B4-BE49-F238E27FC236}">
                      <a16:creationId xmlns:a16="http://schemas.microsoft.com/office/drawing/2014/main" id="{BC143421-E0DC-EE4E-9EDE-722B3DCCCE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811" y="1126"/>
                  <a:ext cx="242" cy="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</p:grpSp>
          <p:grpSp>
            <p:nvGrpSpPr>
              <p:cNvPr id="17428" name="Group 28">
                <a:extLst>
                  <a:ext uri="{FF2B5EF4-FFF2-40B4-BE49-F238E27FC236}">
                    <a16:creationId xmlns:a16="http://schemas.microsoft.com/office/drawing/2014/main" id="{A91891C7-E16F-904E-8AE1-12F26D18A4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61" y="3061"/>
                <a:ext cx="935" cy="462"/>
                <a:chOff x="2761" y="3061"/>
                <a:chExt cx="935" cy="462"/>
              </a:xfrm>
            </p:grpSpPr>
            <p:pic>
              <p:nvPicPr>
                <p:cNvPr id="73757" name="Picture 29">
                  <a:extLst>
                    <a:ext uri="{FF2B5EF4-FFF2-40B4-BE49-F238E27FC236}">
                      <a16:creationId xmlns:a16="http://schemas.microsoft.com/office/drawing/2014/main" id="{83E9D75D-8A77-D843-AEEC-008E7F8428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2761" y="3061"/>
                  <a:ext cx="471" cy="46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58" name="Picture 30">
                  <a:extLst>
                    <a:ext uri="{FF2B5EF4-FFF2-40B4-BE49-F238E27FC236}">
                      <a16:creationId xmlns:a16="http://schemas.microsoft.com/office/drawing/2014/main" id="{C544A478-C940-0347-97A8-C3A736AB172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3278" y="3272"/>
                  <a:ext cx="418" cy="2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</p:grpSp>
          <p:grpSp>
            <p:nvGrpSpPr>
              <p:cNvPr id="17429" name="Group 31">
                <a:extLst>
                  <a:ext uri="{FF2B5EF4-FFF2-40B4-BE49-F238E27FC236}">
                    <a16:creationId xmlns:a16="http://schemas.microsoft.com/office/drawing/2014/main" id="{C02A1AA9-96EA-8B41-A52F-4157EFCF8D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3" y="1815"/>
                <a:ext cx="1234" cy="1199"/>
                <a:chOff x="3323" y="1815"/>
                <a:chExt cx="1234" cy="1199"/>
              </a:xfrm>
            </p:grpSpPr>
            <p:pic>
              <p:nvPicPr>
                <p:cNvPr id="73760" name="Picture 32">
                  <a:extLst>
                    <a:ext uri="{FF2B5EF4-FFF2-40B4-BE49-F238E27FC236}">
                      <a16:creationId xmlns:a16="http://schemas.microsoft.com/office/drawing/2014/main" id="{D308C2C2-1B02-9743-80A5-1CC4D0AB1C8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/>
                <a:srcRect t="11862" b="3914"/>
                <a:stretch>
                  <a:fillRect/>
                </a:stretch>
              </p:blipFill>
              <p:spPr bwMode="auto">
                <a:xfrm>
                  <a:off x="4184" y="2091"/>
                  <a:ext cx="261" cy="1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61" name="Picture 33">
                  <a:extLst>
                    <a:ext uri="{FF2B5EF4-FFF2-40B4-BE49-F238E27FC236}">
                      <a16:creationId xmlns:a16="http://schemas.microsoft.com/office/drawing/2014/main" id="{92A4278D-7B36-AC46-8A4D-3536E0DA30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3810" y="1888"/>
                  <a:ext cx="336" cy="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62" name="Picture 34">
                  <a:extLst>
                    <a:ext uri="{FF2B5EF4-FFF2-40B4-BE49-F238E27FC236}">
                      <a16:creationId xmlns:a16="http://schemas.microsoft.com/office/drawing/2014/main" id="{DCB76DA2-8D30-A040-8C5E-D14F3BB8D1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/>
                <a:srcRect l="20609" b="552"/>
                <a:stretch>
                  <a:fillRect/>
                </a:stretch>
              </p:blipFill>
              <p:spPr bwMode="auto">
                <a:xfrm>
                  <a:off x="3772" y="2311"/>
                  <a:ext cx="673" cy="1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63" name="Picture 35">
                  <a:extLst>
                    <a:ext uri="{FF2B5EF4-FFF2-40B4-BE49-F238E27FC236}">
                      <a16:creationId xmlns:a16="http://schemas.microsoft.com/office/drawing/2014/main" id="{1622E915-6779-DC4B-A5B4-E9BA6C05FB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/>
                <a:srcRect/>
                <a:stretch>
                  <a:fillRect/>
                </a:stretch>
              </p:blipFill>
              <p:spPr bwMode="auto">
                <a:xfrm>
                  <a:off x="4259" y="2469"/>
                  <a:ext cx="193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64" name="Picture 36">
                  <a:extLst>
                    <a:ext uri="{FF2B5EF4-FFF2-40B4-BE49-F238E27FC236}">
                      <a16:creationId xmlns:a16="http://schemas.microsoft.com/office/drawing/2014/main" id="{D0D3E9B0-1CAA-5749-B902-08986DF5EF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/>
                <a:srcRect/>
                <a:stretch>
                  <a:fillRect/>
                </a:stretch>
              </p:blipFill>
              <p:spPr bwMode="auto">
                <a:xfrm>
                  <a:off x="3847" y="2506"/>
                  <a:ext cx="336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65" name="Picture 37">
                  <a:extLst>
                    <a:ext uri="{FF2B5EF4-FFF2-40B4-BE49-F238E27FC236}">
                      <a16:creationId xmlns:a16="http://schemas.microsoft.com/office/drawing/2014/main" id="{6FB9F79C-E163-FC42-A8C8-E20DC4A6E8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/>
                <a:srcRect/>
                <a:stretch>
                  <a:fillRect/>
                </a:stretch>
              </p:blipFill>
              <p:spPr bwMode="auto">
                <a:xfrm>
                  <a:off x="3585" y="2579"/>
                  <a:ext cx="189" cy="1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pic>
              <p:nvPicPr>
                <p:cNvPr id="73766" name="Picture 38">
                  <a:extLst>
                    <a:ext uri="{FF2B5EF4-FFF2-40B4-BE49-F238E27FC236}">
                      <a16:creationId xmlns:a16="http://schemas.microsoft.com/office/drawing/2014/main" id="{5C709BA5-F2F0-9341-BC76-38CEBE7597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/>
                <a:srcRect/>
                <a:stretch>
                  <a:fillRect/>
                </a:stretch>
              </p:blipFill>
              <p:spPr bwMode="auto">
                <a:xfrm>
                  <a:off x="3379" y="2088"/>
                  <a:ext cx="430" cy="4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</p:pic>
            <p:sp>
              <p:nvSpPr>
                <p:cNvPr id="73767" name="Oval 39">
                  <a:extLst>
                    <a:ext uri="{FF2B5EF4-FFF2-40B4-BE49-F238E27FC236}">
                      <a16:creationId xmlns:a16="http://schemas.microsoft.com/office/drawing/2014/main" id="{02347C98-72E9-2C4F-879B-E9973A73A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23" y="1815"/>
                  <a:ext cx="1234" cy="1199"/>
                </a:xfrm>
                <a:prstGeom prst="ellipse">
                  <a:avLst/>
                </a:prstGeom>
                <a:solidFill>
                  <a:srgbClr val="FFFF00">
                    <a:alpha val="23999"/>
                  </a:srgbClr>
                </a:solidFill>
                <a:ln w="9360" cap="sq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buClr>
                      <a:srgbClr val="000000"/>
                    </a:buClr>
                    <a:buSzPct val="100000"/>
                    <a:buFont typeface="Times New Roman" charset="0"/>
                    <a:buNone/>
                    <a:defRPr/>
                  </a:pPr>
                  <a:endParaRPr lang="es-ES_tradnl">
                    <a:latin typeface="Times New Roman" charset="0"/>
                    <a:ea typeface="Arial Unicode MS" charset="0"/>
                    <a:cs typeface="+mn-cs"/>
                  </a:endParaRPr>
                </a:p>
              </p:txBody>
            </p:sp>
          </p:grpSp>
          <p:sp>
            <p:nvSpPr>
              <p:cNvPr id="73768" name="Line 40">
                <a:extLst>
                  <a:ext uri="{FF2B5EF4-FFF2-40B4-BE49-F238E27FC236}">
                    <a16:creationId xmlns:a16="http://schemas.microsoft.com/office/drawing/2014/main" id="{EC31FCEB-9A90-6F44-ACCB-8C7B94AA5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1" y="1851"/>
                <a:ext cx="148" cy="182"/>
              </a:xfrm>
              <a:prstGeom prst="line">
                <a:avLst/>
              </a:prstGeom>
              <a:noFill/>
              <a:ln w="381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69" name="Line 41">
                <a:extLst>
                  <a:ext uri="{FF2B5EF4-FFF2-40B4-BE49-F238E27FC236}">
                    <a16:creationId xmlns:a16="http://schemas.microsoft.com/office/drawing/2014/main" id="{67926CD2-4476-9A4C-89E6-413B96967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375" y="1851"/>
                <a:ext cx="150" cy="182"/>
              </a:xfrm>
              <a:prstGeom prst="line">
                <a:avLst/>
              </a:prstGeom>
              <a:noFill/>
              <a:ln w="381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70" name="Line 42">
                <a:extLst>
                  <a:ext uri="{FF2B5EF4-FFF2-40B4-BE49-F238E27FC236}">
                    <a16:creationId xmlns:a16="http://schemas.microsoft.com/office/drawing/2014/main" id="{6D6E103F-2EBE-554A-9625-39BDC234E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11" y="2798"/>
                <a:ext cx="148" cy="180"/>
              </a:xfrm>
              <a:prstGeom prst="line">
                <a:avLst/>
              </a:prstGeom>
              <a:noFill/>
              <a:ln w="381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71" name="Line 43">
                <a:extLst>
                  <a:ext uri="{FF2B5EF4-FFF2-40B4-BE49-F238E27FC236}">
                    <a16:creationId xmlns:a16="http://schemas.microsoft.com/office/drawing/2014/main" id="{E7EC59B4-EB3C-984D-BD50-E27C73388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75" y="2798"/>
                <a:ext cx="150" cy="180"/>
              </a:xfrm>
              <a:prstGeom prst="line">
                <a:avLst/>
              </a:prstGeom>
              <a:noFill/>
              <a:ln w="381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  <p:sp>
            <p:nvSpPr>
              <p:cNvPr id="73772" name="Line 44">
                <a:extLst>
                  <a:ext uri="{FF2B5EF4-FFF2-40B4-BE49-F238E27FC236}">
                    <a16:creationId xmlns:a16="http://schemas.microsoft.com/office/drawing/2014/main" id="{C7C14AF7-285F-8346-9DF6-0C9D15D7C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3" y="2361"/>
                <a:ext cx="336" cy="0"/>
              </a:xfrm>
              <a:prstGeom prst="line">
                <a:avLst/>
              </a:prstGeom>
              <a:noFill/>
              <a:ln w="38160" cap="sq">
                <a:solidFill>
                  <a:srgbClr val="000000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buClr>
                    <a:srgbClr val="000000"/>
                  </a:buClr>
                  <a:buSzPct val="100000"/>
                  <a:buFont typeface="Times New Roman" charset="0"/>
                  <a:buNone/>
                  <a:defRPr/>
                </a:pPr>
                <a:endParaRPr lang="es-ES_tradnl">
                  <a:latin typeface="Times New Roman" charset="0"/>
                  <a:ea typeface="Arial Unicode MS" charset="0"/>
                  <a:cs typeface="+mn-cs"/>
                </a:endParaRPr>
              </a:p>
            </p:txBody>
          </p:sp>
        </p:grpSp>
      </p:grpSp>
      <p:sp>
        <p:nvSpPr>
          <p:cNvPr id="73773" name="Text Box 45">
            <a:extLst>
              <a:ext uri="{FF2B5EF4-FFF2-40B4-BE49-F238E27FC236}">
                <a16:creationId xmlns:a16="http://schemas.microsoft.com/office/drawing/2014/main" id="{45CADA61-0433-A242-8945-9389555A1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995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 dirty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TRADUCIÓN HUMANA VS. TRADUCIÓN AUTOMÁTICA</a:t>
            </a:r>
            <a:endParaRPr lang="gl-ES" altLang="es-ES_tradnl" sz="14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advTm="11078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>
            <a:extLst>
              <a:ext uri="{FF2B5EF4-FFF2-40B4-BE49-F238E27FC236}">
                <a16:creationId xmlns:a16="http://schemas.microsoft.com/office/drawing/2014/main" id="{6A604F55-C805-EC4C-86C9-4AE9B3C8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345238"/>
            <a:ext cx="2806700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r">
              <a:buSzPct val="100000"/>
              <a:defRPr/>
            </a:pPr>
            <a:fld id="{6C58AA1E-17FC-EC4B-B9EC-630D62EF2C95}" type="slidenum">
              <a:rPr lang="es-ES" altLang="es-ES_tradnl" sz="1400" smtClean="0">
                <a:solidFill>
                  <a:srgbClr val="000000"/>
                </a:solidFill>
              </a:rPr>
              <a:pPr algn="r">
                <a:buSzPct val="100000"/>
                <a:defRPr/>
              </a:pPr>
              <a:t>9</a:t>
            </a:fld>
            <a:r>
              <a:rPr lang="es-ES" altLang="es-ES_tradnl" sz="1400" dirty="0">
                <a:solidFill>
                  <a:srgbClr val="000000"/>
                </a:solidFill>
              </a:rPr>
              <a:t>-11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B0F446A-539C-B341-897D-AD9ED6B21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84313"/>
            <a:ext cx="8569325" cy="48974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s-ES_tradnl">
              <a:latin typeface="Times New Roman" charset="0"/>
              <a:ea typeface="Arial Unicode MS" charset="0"/>
              <a:cs typeface="+mn-cs"/>
            </a:endParaRPr>
          </a:p>
        </p:txBody>
      </p:sp>
      <p:grpSp>
        <p:nvGrpSpPr>
          <p:cNvPr id="19459" name="Group 4">
            <a:extLst>
              <a:ext uri="{FF2B5EF4-FFF2-40B4-BE49-F238E27FC236}">
                <a16:creationId xmlns:a16="http://schemas.microsoft.com/office/drawing/2014/main" id="{BD5DAB80-3669-FD46-AF13-3596286AF250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520825"/>
            <a:ext cx="7993062" cy="4859338"/>
            <a:chOff x="295" y="958"/>
            <a:chExt cx="5035" cy="3061"/>
          </a:xfrm>
        </p:grpSpPr>
        <p:pic>
          <p:nvPicPr>
            <p:cNvPr id="75781" name="Picture 5">
              <a:extLst>
                <a:ext uri="{FF2B5EF4-FFF2-40B4-BE49-F238E27FC236}">
                  <a16:creationId xmlns:a16="http://schemas.microsoft.com/office/drawing/2014/main" id="{64E18761-6D1A-9C48-AFA7-FBD857C66E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 l="5254" t="9129" r="2551" b="3297"/>
            <a:stretch>
              <a:fillRect/>
            </a:stretch>
          </p:blipFill>
          <p:spPr bwMode="auto">
            <a:xfrm>
              <a:off x="295" y="958"/>
              <a:ext cx="4716" cy="3061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5782" name="Text Box 6">
              <a:extLst>
                <a:ext uri="{FF2B5EF4-FFF2-40B4-BE49-F238E27FC236}">
                  <a16:creationId xmlns:a16="http://schemas.microsoft.com/office/drawing/2014/main" id="{CBEBB75B-F12B-7440-BAE9-7A9D35C2F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" y="3467"/>
              <a:ext cx="1859" cy="3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 algn="ctr">
                <a:spcBef>
                  <a:spcPts val="875"/>
                </a:spcBef>
                <a:buSzPct val="100000"/>
                <a:defRPr/>
              </a:pPr>
              <a:r>
                <a:rPr lang="gl-ES" altLang="es-ES_tradnl" sz="1400" b="1" dirty="0">
                  <a:cs typeface="+mn-cs"/>
                </a:rPr>
                <a:t>TRADUCIÓN AUTOMÁTICA</a:t>
              </a:r>
            </a:p>
            <a:p>
              <a:pPr algn="ctr">
                <a:buSzPct val="100000"/>
                <a:defRPr/>
              </a:pPr>
              <a:r>
                <a:rPr lang="es-ES" altLang="es-ES_tradnl" sz="1400" dirty="0">
                  <a:cs typeface="+mn-cs"/>
                </a:rPr>
                <a:t>(</a:t>
              </a:r>
              <a:r>
                <a:rPr lang="es-ES" altLang="es-ES_tradnl" sz="1400" i="1" dirty="0">
                  <a:cs typeface="+mn-cs"/>
                </a:rPr>
                <a:t>MACHINE TRANSLATION)</a:t>
              </a:r>
            </a:p>
          </p:txBody>
        </p:sp>
        <p:sp>
          <p:nvSpPr>
            <p:cNvPr id="75783" name="Text Box 7">
              <a:extLst>
                <a:ext uri="{FF2B5EF4-FFF2-40B4-BE49-F238E27FC236}">
                  <a16:creationId xmlns:a16="http://schemas.microsoft.com/office/drawing/2014/main" id="{01B36CD3-A1B2-0646-9B29-1B719D7007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" y="1275"/>
              <a:ext cx="2131" cy="2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Arial Unicode MS" charset="0"/>
                </a:defRPr>
              </a:lvl9pPr>
            </a:lstStyle>
            <a:p>
              <a:pPr algn="ctr">
                <a:spcBef>
                  <a:spcPts val="1188"/>
                </a:spcBef>
                <a:buSzPct val="100000"/>
                <a:defRPr/>
              </a:pPr>
              <a:r>
                <a:rPr lang="gl-ES" altLang="es-ES_tradnl" sz="1600" b="1" dirty="0">
                  <a:cs typeface="+mn-cs"/>
                </a:rPr>
                <a:t>PROCESO DA TRADUCIÓN</a:t>
              </a:r>
            </a:p>
          </p:txBody>
        </p:sp>
      </p:grpSp>
      <p:sp>
        <p:nvSpPr>
          <p:cNvPr id="75784" name="Text Box 8">
            <a:extLst>
              <a:ext uri="{FF2B5EF4-FFF2-40B4-BE49-F238E27FC236}">
                <a16:creationId xmlns:a16="http://schemas.microsoft.com/office/drawing/2014/main" id="{520B1726-0C9C-9843-84DE-DF0E0BB40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72337" cy="30638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Times New Roman" charset="0"/>
                <a:ea typeface="Arial Unicode MS" charset="0"/>
              </a:defRPr>
            </a:lvl9pPr>
          </a:lstStyle>
          <a:p>
            <a:pPr algn="ctr">
              <a:spcBef>
                <a:spcPts val="875"/>
              </a:spcBef>
              <a:buSzPct val="100000"/>
              <a:defRPr/>
            </a:pPr>
            <a:r>
              <a:rPr lang="es-ES" altLang="es-ES_tradnl" sz="140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TRADUCCIÓN HUMANA VS. TRADUCCIÓN AUTOMÁTICA</a:t>
            </a:r>
          </a:p>
        </p:txBody>
      </p:sp>
    </p:spTree>
  </p:cSld>
  <p:clrMapOvr>
    <a:masterClrMapping/>
  </p:clrMapOvr>
  <p:transition advTm="64615">
    <p:diamond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.7|0.7|12.3|6.7|1.1|7.2|1.3|10.4|6.3|9|0.7|6.1|3.6|1|5.1|1.6|3.2|9.1|5.4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8|2.8|17|1.9|1.6|2|1.7|8.9|1.8"/>
</p:tagLst>
</file>

<file path=ppt/theme/theme1.xml><?xml version="1.0" encoding="utf-8"?>
<a:theme xmlns:a="http://schemas.openxmlformats.org/drawingml/2006/main" name="Diseño predeterminado">
  <a:themeElements>
    <a:clrScheme name="Diseño predeterminado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iseño predeterminado">
      <a:majorFont>
        <a:latin typeface="Times New Roman"/>
        <a:ea typeface="Arial Unicode MS"/>
        <a:cs typeface=""/>
      </a:majorFont>
      <a:minorFont>
        <a:latin typeface="Times New Roman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s-ES_tradnl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s-ES_tradnl" sz="2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  <a:ea typeface="Arial Unicode MS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10923</TotalTime>
  <Words>381</Words>
  <Application>Microsoft Macintosh PowerPoint</Application>
  <PresentationFormat>Presentación en pantalla (4:3)</PresentationFormat>
  <Paragraphs>117</Paragraphs>
  <Slides>11</Slides>
  <Notes>11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AvantGarde Bk BT</vt:lpstr>
      <vt:lpstr>Rockwell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</dc:title>
  <dc:creator>Joan Miquel Vergés</dc:creator>
  <cp:lastModifiedBy>Joan Miquel Verges</cp:lastModifiedBy>
  <cp:revision>413</cp:revision>
  <cp:lastPrinted>1998-10-06T17:17:18Z</cp:lastPrinted>
  <dcterms:created xsi:type="dcterms:W3CDTF">1998-09-20T10:18:20Z</dcterms:created>
  <dcterms:modified xsi:type="dcterms:W3CDTF">2021-08-09T12:18:31Z</dcterms:modified>
</cp:coreProperties>
</file>