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92" r:id="rId2"/>
    <p:sldId id="256" r:id="rId3"/>
    <p:sldId id="267" r:id="rId4"/>
    <p:sldId id="268" r:id="rId5"/>
    <p:sldId id="269" r:id="rId6"/>
    <p:sldId id="272" r:id="rId7"/>
    <p:sldId id="270" r:id="rId8"/>
    <p:sldId id="271" r:id="rId9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1"/>
    <p:restoredTop sz="92623"/>
  </p:normalViewPr>
  <p:slideViewPr>
    <p:cSldViewPr>
      <p:cViewPr varScale="1">
        <p:scale>
          <a:sx n="55" d="100"/>
          <a:sy n="55" d="100"/>
        </p:scale>
        <p:origin x="358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69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/>
      <dgm:spPr/>
      <dgm:t>
        <a:bodyPr/>
        <a:lstStyle/>
        <a:p>
          <a:r>
            <a:rPr lang="es-ES_tradnl" dirty="0"/>
            <a:t>1. Se expone lo que debemos saber (conocimientos)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/>
      <dgm:spPr/>
      <dgm:t>
        <a:bodyPr/>
        <a:lstStyle/>
        <a:p>
          <a:r>
            <a:rPr lang="es-ES_tradnl" dirty="0"/>
            <a:t>2. Se identifican las necesidades de aprendizaje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 dirty="0"/>
        </a:p>
      </dgm:t>
    </dgm:pt>
    <dgm:pt modelId="{F0E4F472-197C-4A91-A895-55218D093179}">
      <dgm:prSet phldrT="[Texto]"/>
      <dgm:spPr/>
      <dgm:t>
        <a:bodyPr/>
        <a:lstStyle/>
        <a:p>
          <a:pPr algn="ctr"/>
          <a:r>
            <a:rPr lang="es-ES_tradnl" dirty="0"/>
            <a:t>3. Se presenta un problema para aplicar lo aprendido</a:t>
          </a:r>
        </a:p>
      </dgm:t>
    </dgm:pt>
    <dgm:pt modelId="{A9192BAD-DA10-4844-A051-EE406FFECBA4}" type="parTrans" cxnId="{BBBE6FAC-DCA8-4502-B593-674C12124E84}">
      <dgm:prSet/>
      <dgm:spPr/>
      <dgm:t>
        <a:bodyPr/>
        <a:lstStyle/>
        <a:p>
          <a:endParaRPr lang="es-ES_tradnl"/>
        </a:p>
      </dgm:t>
    </dgm:pt>
    <dgm:pt modelId="{09CFDA68-CB5F-4200-9C9D-35B898DA0DC8}" type="sibTrans" cxnId="{BBBE6FAC-DCA8-4502-B593-674C12124E84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3" custScaleX="127153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2"/>
      <dgm:spPr/>
    </dgm:pt>
    <dgm:pt modelId="{848EF816-E4AF-4F68-936F-E98AD5337C72}" type="pres">
      <dgm:prSet presAssocID="{7F35D26A-CA37-4D21-BD5B-A1B1CB2D49FD}" presName="connectorText" presStyleLbl="sibTrans2D1" presStyleIdx="0" presStyleCnt="2"/>
      <dgm:spPr/>
    </dgm:pt>
    <dgm:pt modelId="{6EB08953-098E-47D4-B65F-A5ACBDBAB879}" type="pres">
      <dgm:prSet presAssocID="{D82226B1-990F-46C5-8DBD-9F9911D11978}" presName="node" presStyleLbl="node1" presStyleIdx="1" presStyleCnt="3" custScaleX="124244">
        <dgm:presLayoutVars>
          <dgm:bulletEnabled val="1"/>
        </dgm:presLayoutVars>
      </dgm:prSet>
      <dgm:spPr/>
    </dgm:pt>
    <dgm:pt modelId="{0291867B-EE7E-4CC5-8493-AA42A198B51F}" type="pres">
      <dgm:prSet presAssocID="{C4CBFAF8-28E0-4E42-BD3C-73D8CA75A434}" presName="sibTrans" presStyleLbl="sibTrans2D1" presStyleIdx="1" presStyleCnt="2" custLinFactNeighborX="-1232" custLinFactNeighborY="4395"/>
      <dgm:spPr/>
    </dgm:pt>
    <dgm:pt modelId="{80380019-0A97-4652-9F66-107F6FCC676B}" type="pres">
      <dgm:prSet presAssocID="{C4CBFAF8-28E0-4E42-BD3C-73D8CA75A434}" presName="connectorText" presStyleLbl="sibTrans2D1" presStyleIdx="1" presStyleCnt="2"/>
      <dgm:spPr/>
    </dgm:pt>
    <dgm:pt modelId="{E27B3ECC-DE10-46DC-9E0C-534916A31A69}" type="pres">
      <dgm:prSet presAssocID="{F0E4F472-197C-4A91-A895-55218D093179}" presName="node" presStyleLbl="node1" presStyleIdx="2" presStyleCnt="3" custScaleX="134396">
        <dgm:presLayoutVars>
          <dgm:bulletEnabled val="1"/>
        </dgm:presLayoutVars>
      </dgm:prSet>
      <dgm:spPr/>
    </dgm:pt>
  </dgm:ptLst>
  <dgm:cxnLst>
    <dgm:cxn modelId="{1CE2EE1C-23E7-3741-B433-7EFCBF739A8C}" type="presOf" srcId="{C4CBFAF8-28E0-4E42-BD3C-73D8CA75A434}" destId="{0291867B-EE7E-4CC5-8493-AA42A198B51F}" srcOrd="0" destOrd="0" presId="urn:microsoft.com/office/officeart/2005/8/layout/process1"/>
    <dgm:cxn modelId="{9C175955-3FC2-AD4C-BC03-9F2AEA2964B2}" type="presOf" srcId="{F0E4F472-197C-4A91-A895-55218D093179}" destId="{E27B3ECC-DE10-46DC-9E0C-534916A31A69}" srcOrd="0" destOrd="0" presId="urn:microsoft.com/office/officeart/2005/8/layout/process1"/>
    <dgm:cxn modelId="{0D52A279-2CD2-A348-87EC-2246B807A11C}" type="presOf" srcId="{C4CBFAF8-28E0-4E42-BD3C-73D8CA75A434}" destId="{80380019-0A97-4652-9F66-107F6FCC676B}" srcOrd="1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6B7299AA-E76C-984E-A34C-FEDB7DA8B5FA}" type="presOf" srcId="{7F35D26A-CA37-4D21-BD5B-A1B1CB2D49FD}" destId="{848EF816-E4AF-4F68-936F-E98AD5337C72}" srcOrd="1" destOrd="0" presId="urn:microsoft.com/office/officeart/2005/8/layout/process1"/>
    <dgm:cxn modelId="{BBBE6FAC-DCA8-4502-B593-674C12124E84}" srcId="{43D2232D-837C-4F7B-B284-946BD65CA7AC}" destId="{F0E4F472-197C-4A91-A895-55218D093179}" srcOrd="2" destOrd="0" parTransId="{A9192BAD-DA10-4844-A051-EE406FFECBA4}" sibTransId="{09CFDA68-CB5F-4200-9C9D-35B898DA0DC8}"/>
    <dgm:cxn modelId="{3327FEB5-2ABC-464F-8F95-8CCD7AB2C0CE}" type="presOf" srcId="{43D2232D-837C-4F7B-B284-946BD65CA7AC}" destId="{EFFFE5A2-5262-4AB2-85AE-691613A8BA14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943EFACB-DD42-BE46-9218-938A0B01F8B5}" type="presOf" srcId="{7F35D26A-CA37-4D21-BD5B-A1B1CB2D49FD}" destId="{76F185AB-42AD-4244-93AE-38C0DB91F81D}" srcOrd="0" destOrd="0" presId="urn:microsoft.com/office/officeart/2005/8/layout/process1"/>
    <dgm:cxn modelId="{350E0AD8-298C-1449-8928-080AA4488305}" type="presOf" srcId="{8F940859-6B58-4BB7-9CD6-CEB7206DAE40}" destId="{FA4C3497-9D9A-4F89-8292-CCE8673580D3}" srcOrd="0" destOrd="0" presId="urn:microsoft.com/office/officeart/2005/8/layout/process1"/>
    <dgm:cxn modelId="{4966FADC-1AE0-6D40-B83D-45C7A6CC33B2}" type="presOf" srcId="{D82226B1-990F-46C5-8DBD-9F9911D11978}" destId="{6EB08953-098E-47D4-B65F-A5ACBDBAB879}" srcOrd="0" destOrd="0" presId="urn:microsoft.com/office/officeart/2005/8/layout/process1"/>
    <dgm:cxn modelId="{82E33B8F-D50D-134F-B5C5-5DAF63BC996C}" type="presParOf" srcId="{EFFFE5A2-5262-4AB2-85AE-691613A8BA14}" destId="{FA4C3497-9D9A-4F89-8292-CCE8673580D3}" srcOrd="0" destOrd="0" presId="urn:microsoft.com/office/officeart/2005/8/layout/process1"/>
    <dgm:cxn modelId="{D9435BAD-596B-6F44-A703-5312AE7729C6}" type="presParOf" srcId="{EFFFE5A2-5262-4AB2-85AE-691613A8BA14}" destId="{76F185AB-42AD-4244-93AE-38C0DB91F81D}" srcOrd="1" destOrd="0" presId="urn:microsoft.com/office/officeart/2005/8/layout/process1"/>
    <dgm:cxn modelId="{FCD04611-0D27-3E43-93EB-D3AFF037D426}" type="presParOf" srcId="{76F185AB-42AD-4244-93AE-38C0DB91F81D}" destId="{848EF816-E4AF-4F68-936F-E98AD5337C72}" srcOrd="0" destOrd="0" presId="urn:microsoft.com/office/officeart/2005/8/layout/process1"/>
    <dgm:cxn modelId="{83FEFAA0-82AD-EB4E-97B8-125D65AACC2F}" type="presParOf" srcId="{EFFFE5A2-5262-4AB2-85AE-691613A8BA14}" destId="{6EB08953-098E-47D4-B65F-A5ACBDBAB879}" srcOrd="2" destOrd="0" presId="urn:microsoft.com/office/officeart/2005/8/layout/process1"/>
    <dgm:cxn modelId="{47AF5986-9A9D-D544-9DCB-023627B31D93}" type="presParOf" srcId="{EFFFE5A2-5262-4AB2-85AE-691613A8BA14}" destId="{0291867B-EE7E-4CC5-8493-AA42A198B51F}" srcOrd="3" destOrd="0" presId="urn:microsoft.com/office/officeart/2005/8/layout/process1"/>
    <dgm:cxn modelId="{C20CB70D-44AA-CD4F-A65D-3E65F6171736}" type="presParOf" srcId="{0291867B-EE7E-4CC5-8493-AA42A198B51F}" destId="{80380019-0A97-4652-9F66-107F6FCC676B}" srcOrd="0" destOrd="0" presId="urn:microsoft.com/office/officeart/2005/8/layout/process1"/>
    <dgm:cxn modelId="{3040AD1C-9ABD-574C-B0A1-FB0F069886AB}" type="presParOf" srcId="{EFFFE5A2-5262-4AB2-85AE-691613A8BA14}" destId="{E27B3ECC-DE10-46DC-9E0C-534916A31A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r>
            <a:rPr lang="es-ES_tradnl" sz="1600" dirty="0"/>
            <a:t>1. Se presenta el problema (diseñado o seleccionado)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 custT="1"/>
      <dgm:spPr/>
      <dgm:t>
        <a:bodyPr/>
        <a:lstStyle/>
        <a:p>
          <a:r>
            <a:rPr lang="es-ES_tradnl" sz="1600" dirty="0"/>
            <a:t>2. Se identifican las necesidades de aprendizaje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 dirty="0"/>
        </a:p>
      </dgm:t>
    </dgm:pt>
    <dgm:pt modelId="{F0E4F472-197C-4A91-A895-55218D093179}">
      <dgm:prSet phldrT="[Texto]" custT="1"/>
      <dgm:spPr/>
      <dgm:t>
        <a:bodyPr/>
        <a:lstStyle/>
        <a:p>
          <a:r>
            <a:rPr lang="es-ES_tradnl" sz="1600" dirty="0"/>
            <a:t>3. Se da el aprendizaje de la información</a:t>
          </a:r>
        </a:p>
      </dgm:t>
    </dgm:pt>
    <dgm:pt modelId="{A9192BAD-DA10-4844-A051-EE406FFECBA4}" type="parTrans" cxnId="{BBBE6FAC-DCA8-4502-B593-674C12124E84}">
      <dgm:prSet/>
      <dgm:spPr/>
      <dgm:t>
        <a:bodyPr/>
        <a:lstStyle/>
        <a:p>
          <a:endParaRPr lang="es-ES_tradnl"/>
        </a:p>
      </dgm:t>
    </dgm:pt>
    <dgm:pt modelId="{09CFDA68-CB5F-4200-9C9D-35B898DA0DC8}" type="sibTrans" cxnId="{BBBE6FAC-DCA8-4502-B593-674C12124E84}">
      <dgm:prSet/>
      <dgm:spPr/>
      <dgm:t>
        <a:bodyPr/>
        <a:lstStyle/>
        <a:p>
          <a:endParaRPr lang="es-ES_tradnl" dirty="0"/>
        </a:p>
      </dgm:t>
    </dgm:pt>
    <dgm:pt modelId="{2F70A1F6-2A89-4235-A6BF-1E94576BF938}">
      <dgm:prSet phldrT="[Texto]" custT="1"/>
      <dgm:spPr/>
      <dgm:t>
        <a:bodyPr/>
        <a:lstStyle/>
        <a:p>
          <a:r>
            <a:rPr lang="es-ES_tradnl" sz="1600" dirty="0"/>
            <a:t>4. Se resuelve el problema o se identifican problemas nuevos y se repite el ciclo </a:t>
          </a:r>
        </a:p>
      </dgm:t>
    </dgm:pt>
    <dgm:pt modelId="{075A4E82-8F38-4601-BE81-F335AD73BE15}" type="parTrans" cxnId="{087EB5B9-8E47-46A4-A276-75D5B6E65829}">
      <dgm:prSet/>
      <dgm:spPr/>
      <dgm:t>
        <a:bodyPr/>
        <a:lstStyle/>
        <a:p>
          <a:endParaRPr lang="es-ES_tradnl"/>
        </a:p>
      </dgm:t>
    </dgm:pt>
    <dgm:pt modelId="{B963F421-1B69-4EE0-A62B-AD45F6EEA735}" type="sibTrans" cxnId="{087EB5B9-8E47-46A4-A276-75D5B6E65829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4" custScaleX="130192" custScaleY="132548" custLinFactNeighborX="9711" custLinFactNeighborY="3471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3" custLinFactNeighborX="14708"/>
      <dgm:spPr/>
    </dgm:pt>
    <dgm:pt modelId="{848EF816-E4AF-4F68-936F-E98AD5337C72}" type="pres">
      <dgm:prSet presAssocID="{7F35D26A-CA37-4D21-BD5B-A1B1CB2D49FD}" presName="connectorText" presStyleLbl="sibTrans2D1" presStyleIdx="0" presStyleCnt="3"/>
      <dgm:spPr/>
    </dgm:pt>
    <dgm:pt modelId="{6EB08953-098E-47D4-B65F-A5ACBDBAB879}" type="pres">
      <dgm:prSet presAssocID="{D82226B1-990F-46C5-8DBD-9F9911D11978}" presName="node" presStyleLbl="node1" presStyleIdx="1" presStyleCnt="4" custScaleX="127270" custScaleY="132548" custLinFactNeighborX="-24385" custLinFactNeighborY="6312">
        <dgm:presLayoutVars>
          <dgm:bulletEnabled val="1"/>
        </dgm:presLayoutVars>
      </dgm:prSet>
      <dgm:spPr/>
    </dgm:pt>
    <dgm:pt modelId="{0291867B-EE7E-4CC5-8493-AA42A198B51F}" type="pres">
      <dgm:prSet presAssocID="{C4CBFAF8-28E0-4E42-BD3C-73D8CA75A434}" presName="sibTrans" presStyleLbl="sibTrans2D1" presStyleIdx="1" presStyleCnt="3" custLinFactNeighborX="-4009" custLinFactNeighborY="4395"/>
      <dgm:spPr/>
    </dgm:pt>
    <dgm:pt modelId="{80380019-0A97-4652-9F66-107F6FCC676B}" type="pres">
      <dgm:prSet presAssocID="{C4CBFAF8-28E0-4E42-BD3C-73D8CA75A434}" presName="connectorText" presStyleLbl="sibTrans2D1" presStyleIdx="1" presStyleCnt="3"/>
      <dgm:spPr/>
    </dgm:pt>
    <dgm:pt modelId="{E27B3ECC-DE10-46DC-9E0C-534916A31A69}" type="pres">
      <dgm:prSet presAssocID="{F0E4F472-197C-4A91-A895-55218D093179}" presName="node" presStyleLbl="node1" presStyleIdx="2" presStyleCnt="4" custScaleX="146747" custScaleY="132548" custLinFactNeighborX="-36740">
        <dgm:presLayoutVars>
          <dgm:bulletEnabled val="1"/>
        </dgm:presLayoutVars>
      </dgm:prSet>
      <dgm:spPr/>
    </dgm:pt>
    <dgm:pt modelId="{DE5A6176-D1AC-4723-A0D3-1AAAF36ED606}" type="pres">
      <dgm:prSet presAssocID="{09CFDA68-CB5F-4200-9C9D-35B898DA0DC8}" presName="sibTrans" presStyleLbl="sibTrans2D1" presStyleIdx="2" presStyleCnt="3"/>
      <dgm:spPr/>
    </dgm:pt>
    <dgm:pt modelId="{1444CBDD-5930-4639-9905-89606B08AD3A}" type="pres">
      <dgm:prSet presAssocID="{09CFDA68-CB5F-4200-9C9D-35B898DA0DC8}" presName="connectorText" presStyleLbl="sibTrans2D1" presStyleIdx="2" presStyleCnt="3"/>
      <dgm:spPr/>
    </dgm:pt>
    <dgm:pt modelId="{DCBB03FC-78EF-4739-9645-1ED6FCE7A45F}" type="pres">
      <dgm:prSet presAssocID="{2F70A1F6-2A89-4235-A6BF-1E94576BF938}" presName="node" presStyleLbl="node1" presStyleIdx="3" presStyleCnt="4" custScaleX="136991" custScaleY="132548">
        <dgm:presLayoutVars>
          <dgm:bulletEnabled val="1"/>
        </dgm:presLayoutVars>
      </dgm:prSet>
      <dgm:spPr/>
    </dgm:pt>
  </dgm:ptLst>
  <dgm:cxnLst>
    <dgm:cxn modelId="{4BE1EC13-755B-5641-8E98-7AA14359A2F1}" type="presOf" srcId="{7F35D26A-CA37-4D21-BD5B-A1B1CB2D49FD}" destId="{848EF816-E4AF-4F68-936F-E98AD5337C72}" srcOrd="1" destOrd="0" presId="urn:microsoft.com/office/officeart/2005/8/layout/process1"/>
    <dgm:cxn modelId="{B2A4912A-CB5A-D948-AE4D-D46D5F9767C9}" type="presOf" srcId="{F0E4F472-197C-4A91-A895-55218D093179}" destId="{E27B3ECC-DE10-46DC-9E0C-534916A31A69}" srcOrd="0" destOrd="0" presId="urn:microsoft.com/office/officeart/2005/8/layout/process1"/>
    <dgm:cxn modelId="{42802938-6194-E54F-A168-10A8AF251597}" type="presOf" srcId="{09CFDA68-CB5F-4200-9C9D-35B898DA0DC8}" destId="{1444CBDD-5930-4639-9905-89606B08AD3A}" srcOrd="1" destOrd="0" presId="urn:microsoft.com/office/officeart/2005/8/layout/process1"/>
    <dgm:cxn modelId="{C292AA70-5491-8C4D-A524-08F323C02BB8}" type="presOf" srcId="{C4CBFAF8-28E0-4E42-BD3C-73D8CA75A434}" destId="{0291867B-EE7E-4CC5-8493-AA42A198B51F}" srcOrd="0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1BA98C8B-9CDD-3B42-B4CE-D6C2F3B743BC}" type="presOf" srcId="{8F940859-6B58-4BB7-9CD6-CEB7206DAE40}" destId="{FA4C3497-9D9A-4F89-8292-CCE8673580D3}" srcOrd="0" destOrd="0" presId="urn:microsoft.com/office/officeart/2005/8/layout/process1"/>
    <dgm:cxn modelId="{2606B88E-90C5-DD49-9F3B-49844255043D}" type="presOf" srcId="{2F70A1F6-2A89-4235-A6BF-1E94576BF938}" destId="{DCBB03FC-78EF-4739-9645-1ED6FCE7A45F}" srcOrd="0" destOrd="0" presId="urn:microsoft.com/office/officeart/2005/8/layout/process1"/>
    <dgm:cxn modelId="{BBBE6FAC-DCA8-4502-B593-674C12124E84}" srcId="{43D2232D-837C-4F7B-B284-946BD65CA7AC}" destId="{F0E4F472-197C-4A91-A895-55218D093179}" srcOrd="2" destOrd="0" parTransId="{A9192BAD-DA10-4844-A051-EE406FFECBA4}" sibTransId="{09CFDA68-CB5F-4200-9C9D-35B898DA0DC8}"/>
    <dgm:cxn modelId="{087EB5B9-8E47-46A4-A276-75D5B6E65829}" srcId="{43D2232D-837C-4F7B-B284-946BD65CA7AC}" destId="{2F70A1F6-2A89-4235-A6BF-1E94576BF938}" srcOrd="3" destOrd="0" parTransId="{075A4E82-8F38-4601-BE81-F335AD73BE15}" sibTransId="{B963F421-1B69-4EE0-A62B-AD45F6EEA735}"/>
    <dgm:cxn modelId="{0D57C1BA-A700-F144-8528-6165F2D08AAD}" type="presOf" srcId="{D82226B1-990F-46C5-8DBD-9F9911D11978}" destId="{6EB08953-098E-47D4-B65F-A5ACBDBAB879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3139FAC6-AEE2-024C-981C-406690509931}" type="presOf" srcId="{C4CBFAF8-28E0-4E42-BD3C-73D8CA75A434}" destId="{80380019-0A97-4652-9F66-107F6FCC676B}" srcOrd="1" destOrd="0" presId="urn:microsoft.com/office/officeart/2005/8/layout/process1"/>
    <dgm:cxn modelId="{10061AF6-F64D-A841-A90F-77B3407FB977}" type="presOf" srcId="{7F35D26A-CA37-4D21-BD5B-A1B1CB2D49FD}" destId="{76F185AB-42AD-4244-93AE-38C0DB91F81D}" srcOrd="0" destOrd="0" presId="urn:microsoft.com/office/officeart/2005/8/layout/process1"/>
    <dgm:cxn modelId="{00349CF6-EA04-F446-8912-14CDECE0B117}" type="presOf" srcId="{09CFDA68-CB5F-4200-9C9D-35B898DA0DC8}" destId="{DE5A6176-D1AC-4723-A0D3-1AAAF36ED606}" srcOrd="0" destOrd="0" presId="urn:microsoft.com/office/officeart/2005/8/layout/process1"/>
    <dgm:cxn modelId="{889AAEFC-50D6-0A49-84DC-18AE0565B81A}" type="presOf" srcId="{43D2232D-837C-4F7B-B284-946BD65CA7AC}" destId="{EFFFE5A2-5262-4AB2-85AE-691613A8BA14}" srcOrd="0" destOrd="0" presId="urn:microsoft.com/office/officeart/2005/8/layout/process1"/>
    <dgm:cxn modelId="{7FA8C093-947B-B34E-AFD2-ECC4C664ECCC}" type="presParOf" srcId="{EFFFE5A2-5262-4AB2-85AE-691613A8BA14}" destId="{FA4C3497-9D9A-4F89-8292-CCE8673580D3}" srcOrd="0" destOrd="0" presId="urn:microsoft.com/office/officeart/2005/8/layout/process1"/>
    <dgm:cxn modelId="{D8C6BCD2-F39B-D048-9C2A-FBA9718C13CC}" type="presParOf" srcId="{EFFFE5A2-5262-4AB2-85AE-691613A8BA14}" destId="{76F185AB-42AD-4244-93AE-38C0DB91F81D}" srcOrd="1" destOrd="0" presId="urn:microsoft.com/office/officeart/2005/8/layout/process1"/>
    <dgm:cxn modelId="{111800A4-E366-7247-9F50-0DC55E8F11B0}" type="presParOf" srcId="{76F185AB-42AD-4244-93AE-38C0DB91F81D}" destId="{848EF816-E4AF-4F68-936F-E98AD5337C72}" srcOrd="0" destOrd="0" presId="urn:microsoft.com/office/officeart/2005/8/layout/process1"/>
    <dgm:cxn modelId="{97E7044B-B88C-A74A-9661-DD85AD4379A3}" type="presParOf" srcId="{EFFFE5A2-5262-4AB2-85AE-691613A8BA14}" destId="{6EB08953-098E-47D4-B65F-A5ACBDBAB879}" srcOrd="2" destOrd="0" presId="urn:microsoft.com/office/officeart/2005/8/layout/process1"/>
    <dgm:cxn modelId="{CA00BCE0-DBC7-3140-82C0-E4E55725F0A2}" type="presParOf" srcId="{EFFFE5A2-5262-4AB2-85AE-691613A8BA14}" destId="{0291867B-EE7E-4CC5-8493-AA42A198B51F}" srcOrd="3" destOrd="0" presId="urn:microsoft.com/office/officeart/2005/8/layout/process1"/>
    <dgm:cxn modelId="{3FCAA95F-6F68-1245-8C77-D71E598ED8C6}" type="presParOf" srcId="{0291867B-EE7E-4CC5-8493-AA42A198B51F}" destId="{80380019-0A97-4652-9F66-107F6FCC676B}" srcOrd="0" destOrd="0" presId="urn:microsoft.com/office/officeart/2005/8/layout/process1"/>
    <dgm:cxn modelId="{4C9E4CF4-CD83-264D-B2A4-0F430EB58518}" type="presParOf" srcId="{EFFFE5A2-5262-4AB2-85AE-691613A8BA14}" destId="{E27B3ECC-DE10-46DC-9E0C-534916A31A69}" srcOrd="4" destOrd="0" presId="urn:microsoft.com/office/officeart/2005/8/layout/process1"/>
    <dgm:cxn modelId="{A0AD7633-F769-FD4D-AC2E-0CD2BC505BCA}" type="presParOf" srcId="{EFFFE5A2-5262-4AB2-85AE-691613A8BA14}" destId="{DE5A6176-D1AC-4723-A0D3-1AAAF36ED606}" srcOrd="5" destOrd="0" presId="urn:microsoft.com/office/officeart/2005/8/layout/process1"/>
    <dgm:cxn modelId="{3EFE17F7-E1D4-2140-999E-D4BBD3B60AFC}" type="presParOf" srcId="{DE5A6176-D1AC-4723-A0D3-1AAAF36ED606}" destId="{1444CBDD-5930-4639-9905-89606B08AD3A}" srcOrd="0" destOrd="0" presId="urn:microsoft.com/office/officeart/2005/8/layout/process1"/>
    <dgm:cxn modelId="{B0844835-7378-C944-A8BB-AD34355A28B6}" type="presParOf" srcId="{EFFFE5A2-5262-4AB2-85AE-691613A8BA14}" destId="{DCBB03FC-78EF-4739-9645-1ED6FCE7A4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es-ES_tradnl" sz="1600" b="1" dirty="0"/>
            <a:t>Primera Etapa (inicio):</a:t>
          </a:r>
        </a:p>
        <a:p>
          <a:pPr algn="l">
            <a:lnSpc>
              <a:spcPct val="80000"/>
            </a:lnSpc>
          </a:pPr>
          <a:r>
            <a:rPr lang="es-ES_tradnl" sz="1600" dirty="0"/>
            <a:t>Alumnos con desconfianza y dificultad para entender y asumir el rol. Resistencia a iniciar el trabajo.</a:t>
          </a:r>
        </a:p>
        <a:p>
          <a:pPr algn="l">
            <a:lnSpc>
              <a:spcPct val="80000"/>
            </a:lnSpc>
          </a:pPr>
          <a:r>
            <a:rPr lang="es-ES_tradnl" sz="1600" dirty="0"/>
            <a:t>No se trabaja como equipo y se dificulta distinguir entre el problema y los objetivos.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es-ES_tradnl" sz="1600" b="1" dirty="0"/>
            <a:t>Segunda etapa</a:t>
          </a:r>
          <a:r>
            <a:rPr lang="es-ES_tradnl" sz="1600" dirty="0"/>
            <a:t>:</a:t>
          </a:r>
        </a:p>
        <a:p>
          <a:pPr algn="l">
            <a:lnSpc>
              <a:spcPct val="80000"/>
            </a:lnSpc>
          </a:pPr>
          <a:r>
            <a:rPr lang="es-ES_tradnl" sz="1600" dirty="0"/>
            <a:t>Los alumnos presentan cierto nivel de ansiedad; sienten que no avanzan y consideran que la metodología del ABP no tiene una estructura definida.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2" custScaleX="200067" custScaleY="145803" custLinFactNeighborX="-1078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1" custLinFactNeighborX="2441"/>
      <dgm:spPr/>
    </dgm:pt>
    <dgm:pt modelId="{848EF816-E4AF-4F68-936F-E98AD5337C72}" type="pres">
      <dgm:prSet presAssocID="{7F35D26A-CA37-4D21-BD5B-A1B1CB2D49FD}" presName="connectorText" presStyleLbl="sibTrans2D1" presStyleIdx="0" presStyleCnt="1"/>
      <dgm:spPr/>
    </dgm:pt>
    <dgm:pt modelId="{6EB08953-098E-47D4-B65F-A5ACBDBAB879}" type="pres">
      <dgm:prSet presAssocID="{D82226B1-990F-46C5-8DBD-9F9911D11978}" presName="node" presStyleLbl="node1" presStyleIdx="1" presStyleCnt="2" custScaleX="149168" custScaleY="145803" custLinFactNeighborX="1078">
        <dgm:presLayoutVars>
          <dgm:bulletEnabled val="1"/>
        </dgm:presLayoutVars>
      </dgm:prSet>
      <dgm:spPr/>
    </dgm:pt>
  </dgm:ptLst>
  <dgm:cxnLst>
    <dgm:cxn modelId="{5AF9050E-1775-034F-A67F-F6158E952FCE}" type="presOf" srcId="{7F35D26A-CA37-4D21-BD5B-A1B1CB2D49FD}" destId="{848EF816-E4AF-4F68-936F-E98AD5337C72}" srcOrd="1" destOrd="0" presId="urn:microsoft.com/office/officeart/2005/8/layout/process1"/>
    <dgm:cxn modelId="{3DDDBF33-073F-4946-856A-3B4F533C44C3}" type="presOf" srcId="{8F940859-6B58-4BB7-9CD6-CEB7206DAE40}" destId="{FA4C3497-9D9A-4F89-8292-CCE8673580D3}" srcOrd="0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3466319D-C41D-444F-B82A-84720CF656D9}" type="presOf" srcId="{43D2232D-837C-4F7B-B284-946BD65CA7AC}" destId="{EFFFE5A2-5262-4AB2-85AE-691613A8BA14}" srcOrd="0" destOrd="0" presId="urn:microsoft.com/office/officeart/2005/8/layout/process1"/>
    <dgm:cxn modelId="{A2E164BC-2E3C-6B47-878C-97780A688A5A}" type="presOf" srcId="{D82226B1-990F-46C5-8DBD-9F9911D11978}" destId="{6EB08953-098E-47D4-B65F-A5ACBDBAB879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392966F3-F519-834D-B3D9-75A41103F4E8}" type="presOf" srcId="{7F35D26A-CA37-4D21-BD5B-A1B1CB2D49FD}" destId="{76F185AB-42AD-4244-93AE-38C0DB91F81D}" srcOrd="0" destOrd="0" presId="urn:microsoft.com/office/officeart/2005/8/layout/process1"/>
    <dgm:cxn modelId="{3244DA39-2069-9644-8C2A-619FCE359521}" type="presParOf" srcId="{EFFFE5A2-5262-4AB2-85AE-691613A8BA14}" destId="{FA4C3497-9D9A-4F89-8292-CCE8673580D3}" srcOrd="0" destOrd="0" presId="urn:microsoft.com/office/officeart/2005/8/layout/process1"/>
    <dgm:cxn modelId="{A568BF29-6637-3D45-AC3F-4CD28B94E548}" type="presParOf" srcId="{EFFFE5A2-5262-4AB2-85AE-691613A8BA14}" destId="{76F185AB-42AD-4244-93AE-38C0DB91F81D}" srcOrd="1" destOrd="0" presId="urn:microsoft.com/office/officeart/2005/8/layout/process1"/>
    <dgm:cxn modelId="{5C121E35-08DA-4E46-AD4D-93BFF834E11A}" type="presParOf" srcId="{76F185AB-42AD-4244-93AE-38C0DB91F81D}" destId="{848EF816-E4AF-4F68-936F-E98AD5337C72}" srcOrd="0" destOrd="0" presId="urn:microsoft.com/office/officeart/2005/8/layout/process1"/>
    <dgm:cxn modelId="{C707F653-6804-8F4A-A8CD-80824E64DAC1}" type="presParOf" srcId="{EFFFE5A2-5262-4AB2-85AE-691613A8BA14}" destId="{6EB08953-098E-47D4-B65F-A5ACBDBAB87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es-ES_tradnl" sz="1600" b="1" dirty="0"/>
            <a:t>Tercera Etapa:</a:t>
          </a:r>
        </a:p>
        <a:p>
          <a:pPr algn="l">
            <a:lnSpc>
              <a:spcPct val="80000"/>
            </a:lnSpc>
          </a:pPr>
          <a:r>
            <a:rPr lang="es-ES_tradnl" sz="1600" dirty="0"/>
            <a:t>Los alumnos valoran su trabajo.</a:t>
          </a:r>
        </a:p>
        <a:p>
          <a:pPr algn="l">
            <a:lnSpc>
              <a:spcPct val="80000"/>
            </a:lnSpc>
          </a:pPr>
          <a:r>
            <a:rPr lang="es-ES_tradnl" sz="1600" dirty="0"/>
            <a:t>Toman conciencia de la posibilidad de hacerse responsables de su propio aprendizaje. Desarrollan la habilidad de discernir información.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 dirty="0"/>
        </a:p>
      </dgm:t>
    </dgm:pt>
    <dgm:pt modelId="{D82226B1-990F-46C5-8DBD-9F9911D11978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es-ES_tradnl" sz="1600" b="1" dirty="0"/>
            <a:t>Cuarta etapa</a:t>
          </a:r>
          <a:r>
            <a:rPr lang="es-ES_tradnl" sz="1600" dirty="0"/>
            <a:t>:</a:t>
          </a:r>
        </a:p>
        <a:p>
          <a:pPr algn="l">
            <a:lnSpc>
              <a:spcPct val="80000"/>
            </a:lnSpc>
          </a:pPr>
          <a:r>
            <a:rPr lang="es-ES_tradnl" sz="1600" dirty="0"/>
            <a:t>Seguridad y autosuficiencia en el grupo. Congruencia entre actividades y objetivos.</a:t>
          </a:r>
        </a:p>
        <a:p>
          <a:pPr algn="l">
            <a:lnSpc>
              <a:spcPct val="80000"/>
            </a:lnSpc>
          </a:pPr>
          <a:r>
            <a:rPr lang="es-ES_tradnl" sz="1600" dirty="0"/>
            <a:t>Intercambio fluido de información y efectiva resolución de los conflictos.</a:t>
          </a:r>
        </a:p>
      </dgm:t>
    </dgm:pt>
    <dgm:pt modelId="{B3E408B5-93DA-4710-BEBF-17FB85158B64}" type="parTrans" cxnId="{54A4A281-E68D-4DB7-8847-652464CEB235}">
      <dgm:prSet/>
      <dgm:spPr/>
      <dgm:t>
        <a:bodyPr/>
        <a:lstStyle/>
        <a:p>
          <a:endParaRPr lang="es-ES_tradnl"/>
        </a:p>
      </dgm:t>
    </dgm:pt>
    <dgm:pt modelId="{C4CBFAF8-28E0-4E42-BD3C-73D8CA75A434}" type="sibTrans" cxnId="{54A4A281-E68D-4DB7-8847-652464CEB235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2" custScaleX="186678" custScaleY="145803" custLinFactX="200000" custLinFactNeighborX="231332">
        <dgm:presLayoutVars>
          <dgm:bulletEnabled val="1"/>
        </dgm:presLayoutVars>
      </dgm:prSet>
      <dgm:spPr/>
    </dgm:pt>
    <dgm:pt modelId="{76F185AB-42AD-4244-93AE-38C0DB91F81D}" type="pres">
      <dgm:prSet presAssocID="{7F35D26A-CA37-4D21-BD5B-A1B1CB2D49FD}" presName="sibTrans" presStyleLbl="sibTrans2D1" presStyleIdx="0" presStyleCnt="1" custLinFactNeighborX="2441"/>
      <dgm:spPr/>
    </dgm:pt>
    <dgm:pt modelId="{848EF816-E4AF-4F68-936F-E98AD5337C72}" type="pres">
      <dgm:prSet presAssocID="{7F35D26A-CA37-4D21-BD5B-A1B1CB2D49FD}" presName="connectorText" presStyleLbl="sibTrans2D1" presStyleIdx="0" presStyleCnt="1"/>
      <dgm:spPr/>
    </dgm:pt>
    <dgm:pt modelId="{6EB08953-098E-47D4-B65F-A5ACBDBAB879}" type="pres">
      <dgm:prSet presAssocID="{D82226B1-990F-46C5-8DBD-9F9911D11978}" presName="node" presStyleLbl="node1" presStyleIdx="1" presStyleCnt="2" custScaleX="199604" custScaleY="145803" custLinFactX="-147079" custLinFactNeighborX="-200000">
        <dgm:presLayoutVars>
          <dgm:bulletEnabled val="1"/>
        </dgm:presLayoutVars>
      </dgm:prSet>
      <dgm:spPr/>
    </dgm:pt>
  </dgm:ptLst>
  <dgm:cxnLst>
    <dgm:cxn modelId="{4FC14802-2BF1-D04B-ACEC-BE7E808311A7}" type="presOf" srcId="{43D2232D-837C-4F7B-B284-946BD65CA7AC}" destId="{EFFFE5A2-5262-4AB2-85AE-691613A8BA14}" srcOrd="0" destOrd="0" presId="urn:microsoft.com/office/officeart/2005/8/layout/process1"/>
    <dgm:cxn modelId="{D7922C29-EFD7-8E49-BC69-EB6BD5E83063}" type="presOf" srcId="{7F35D26A-CA37-4D21-BD5B-A1B1CB2D49FD}" destId="{76F185AB-42AD-4244-93AE-38C0DB91F81D}" srcOrd="0" destOrd="0" presId="urn:microsoft.com/office/officeart/2005/8/layout/process1"/>
    <dgm:cxn modelId="{7541E67C-3FA5-384B-96B8-68E597BA6E70}" type="presOf" srcId="{7F35D26A-CA37-4D21-BD5B-A1B1CB2D49FD}" destId="{848EF816-E4AF-4F68-936F-E98AD5337C72}" srcOrd="1" destOrd="0" presId="urn:microsoft.com/office/officeart/2005/8/layout/process1"/>
    <dgm:cxn modelId="{54A4A281-E68D-4DB7-8847-652464CEB235}" srcId="{43D2232D-837C-4F7B-B284-946BD65CA7AC}" destId="{D82226B1-990F-46C5-8DBD-9F9911D11978}" srcOrd="1" destOrd="0" parTransId="{B3E408B5-93DA-4710-BEBF-17FB85158B64}" sibTransId="{C4CBFAF8-28E0-4E42-BD3C-73D8CA75A434}"/>
    <dgm:cxn modelId="{CC9412B6-F63C-BD49-8C6D-C284C4AE1FB1}" type="presOf" srcId="{8F940859-6B58-4BB7-9CD6-CEB7206DAE40}" destId="{FA4C3497-9D9A-4F89-8292-CCE8673580D3}" srcOrd="0" destOrd="0" presId="urn:microsoft.com/office/officeart/2005/8/layout/process1"/>
    <dgm:cxn modelId="{17231CBB-AF31-1E4E-AFCD-71206711337F}" type="presOf" srcId="{D82226B1-990F-46C5-8DBD-9F9911D11978}" destId="{6EB08953-098E-47D4-B65F-A5ACBDBAB879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A60F0C01-98B3-484A-9617-466DC6BBA12A}" type="presParOf" srcId="{EFFFE5A2-5262-4AB2-85AE-691613A8BA14}" destId="{FA4C3497-9D9A-4F89-8292-CCE8673580D3}" srcOrd="0" destOrd="0" presId="urn:microsoft.com/office/officeart/2005/8/layout/process1"/>
    <dgm:cxn modelId="{D58C9600-C6B9-B946-8C18-D34690FEEFE8}" type="presParOf" srcId="{EFFFE5A2-5262-4AB2-85AE-691613A8BA14}" destId="{76F185AB-42AD-4244-93AE-38C0DB91F81D}" srcOrd="1" destOrd="0" presId="urn:microsoft.com/office/officeart/2005/8/layout/process1"/>
    <dgm:cxn modelId="{BB33EE7C-DB88-7D47-AAD4-329E2CDEDA2C}" type="presParOf" srcId="{76F185AB-42AD-4244-93AE-38C0DB91F81D}" destId="{848EF816-E4AF-4F68-936F-E98AD5337C72}" srcOrd="0" destOrd="0" presId="urn:microsoft.com/office/officeart/2005/8/layout/process1"/>
    <dgm:cxn modelId="{01A4FA46-1B37-0B42-ABB4-23F2806B3817}" type="presParOf" srcId="{EFFFE5A2-5262-4AB2-85AE-691613A8BA14}" destId="{6EB08953-098E-47D4-B65F-A5ACBDBAB87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D2232D-837C-4F7B-B284-946BD65CA7AC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8F940859-6B58-4BB7-9CD6-CEB7206DAE40}">
      <dgm:prSet phldrT="[Texto]" custT="1"/>
      <dgm:spPr/>
      <dgm:t>
        <a:bodyPr/>
        <a:lstStyle/>
        <a:p>
          <a:pPr algn="just">
            <a:lnSpc>
              <a:spcPct val="80000"/>
            </a:lnSpc>
          </a:pPr>
          <a:r>
            <a:rPr lang="es-ES_tradnl" sz="1600" b="1" dirty="0"/>
            <a:t>Quinta Etapa:</a:t>
          </a:r>
        </a:p>
        <a:p>
          <a:pPr algn="just">
            <a:lnSpc>
              <a:spcPct val="80000"/>
            </a:lnSpc>
          </a:pPr>
          <a:r>
            <a:rPr lang="es-ES_tradnl" sz="1600" dirty="0"/>
            <a:t>Etapa más productiva.</a:t>
          </a:r>
        </a:p>
        <a:p>
          <a:pPr algn="l">
            <a:lnSpc>
              <a:spcPct val="80000"/>
            </a:lnSpc>
          </a:pPr>
          <a:r>
            <a:rPr lang="es-ES_tradnl" sz="1600" dirty="0"/>
            <a:t>Los alumnos han entendido su rol y el del tutor. Han integrado la forma de trabajo a otras experiencias de trabajo grupal.</a:t>
          </a:r>
        </a:p>
      </dgm:t>
    </dgm:pt>
    <dgm:pt modelId="{E0EDBC07-0279-443B-95B8-F59FE19138BC}" type="parTrans" cxnId="{CD33BBBC-0C5A-4247-AAA7-B474D304CDDC}">
      <dgm:prSet/>
      <dgm:spPr/>
      <dgm:t>
        <a:bodyPr/>
        <a:lstStyle/>
        <a:p>
          <a:endParaRPr lang="es-ES_tradnl"/>
        </a:p>
      </dgm:t>
    </dgm:pt>
    <dgm:pt modelId="{7F35D26A-CA37-4D21-BD5B-A1B1CB2D49FD}" type="sibTrans" cxnId="{CD33BBBC-0C5A-4247-AAA7-B474D304CDDC}">
      <dgm:prSet/>
      <dgm:spPr/>
      <dgm:t>
        <a:bodyPr/>
        <a:lstStyle/>
        <a:p>
          <a:endParaRPr lang="es-ES_tradnl"/>
        </a:p>
      </dgm:t>
    </dgm:pt>
    <dgm:pt modelId="{EFFFE5A2-5262-4AB2-85AE-691613A8BA14}" type="pres">
      <dgm:prSet presAssocID="{43D2232D-837C-4F7B-B284-946BD65CA7AC}" presName="Name0" presStyleCnt="0">
        <dgm:presLayoutVars>
          <dgm:dir/>
          <dgm:resizeHandles val="exact"/>
        </dgm:presLayoutVars>
      </dgm:prSet>
      <dgm:spPr/>
    </dgm:pt>
    <dgm:pt modelId="{FA4C3497-9D9A-4F89-8292-CCE8673580D3}" type="pres">
      <dgm:prSet presAssocID="{8F940859-6B58-4BB7-9CD6-CEB7206DAE40}" presName="node" presStyleLbl="node1" presStyleIdx="0" presStyleCnt="1" custScaleX="215627" custScaleY="145803" custLinFactNeighborX="195">
        <dgm:presLayoutVars>
          <dgm:bulletEnabled val="1"/>
        </dgm:presLayoutVars>
      </dgm:prSet>
      <dgm:spPr/>
    </dgm:pt>
  </dgm:ptLst>
  <dgm:cxnLst>
    <dgm:cxn modelId="{D6CCDE56-AE9D-2A40-8B30-8FA1B06EC3AD}" type="presOf" srcId="{8F940859-6B58-4BB7-9CD6-CEB7206DAE40}" destId="{FA4C3497-9D9A-4F89-8292-CCE8673580D3}" srcOrd="0" destOrd="0" presId="urn:microsoft.com/office/officeart/2005/8/layout/process1"/>
    <dgm:cxn modelId="{CD33BBBC-0C5A-4247-AAA7-B474D304CDDC}" srcId="{43D2232D-837C-4F7B-B284-946BD65CA7AC}" destId="{8F940859-6B58-4BB7-9CD6-CEB7206DAE40}" srcOrd="0" destOrd="0" parTransId="{E0EDBC07-0279-443B-95B8-F59FE19138BC}" sibTransId="{7F35D26A-CA37-4D21-BD5B-A1B1CB2D49FD}"/>
    <dgm:cxn modelId="{1A054DED-9A44-D54F-88FB-41498F4B621E}" type="presOf" srcId="{43D2232D-837C-4F7B-B284-946BD65CA7AC}" destId="{EFFFE5A2-5262-4AB2-85AE-691613A8BA14}" srcOrd="0" destOrd="0" presId="urn:microsoft.com/office/officeart/2005/8/layout/process1"/>
    <dgm:cxn modelId="{C494DF45-FBD3-8542-9BD5-CEE273053AB0}" type="presParOf" srcId="{EFFFE5A2-5262-4AB2-85AE-691613A8BA14}" destId="{FA4C3497-9D9A-4F89-8292-CCE8673580D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1564" y="192674"/>
          <a:ext cx="2082773" cy="982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1. Se expone lo que debemos saber (conocimientos)</a:t>
          </a:r>
        </a:p>
      </dsp:txBody>
      <dsp:txXfrm>
        <a:off x="30349" y="221459"/>
        <a:ext cx="2025203" cy="925233"/>
      </dsp:txXfrm>
    </dsp:sp>
    <dsp:sp modelId="{76F185AB-42AD-4244-93AE-38C0DB91F81D}">
      <dsp:nvSpPr>
        <dsp:cNvPr id="0" name=""/>
        <dsp:cNvSpPr/>
      </dsp:nvSpPr>
      <dsp:spPr>
        <a:xfrm>
          <a:off x="2248139" y="480963"/>
          <a:ext cx="347257" cy="406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500" kern="1200" dirty="0"/>
        </a:p>
      </dsp:txBody>
      <dsp:txXfrm>
        <a:off x="2248139" y="562208"/>
        <a:ext cx="243080" cy="243735"/>
      </dsp:txXfrm>
    </dsp:sp>
    <dsp:sp modelId="{6EB08953-098E-47D4-B65F-A5ACBDBAB879}">
      <dsp:nvSpPr>
        <dsp:cNvPr id="0" name=""/>
        <dsp:cNvSpPr/>
      </dsp:nvSpPr>
      <dsp:spPr>
        <a:xfrm>
          <a:off x="2739541" y="192674"/>
          <a:ext cx="2035124" cy="982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2. Se identifican las necesidades de aprendizaje</a:t>
          </a:r>
        </a:p>
      </dsp:txBody>
      <dsp:txXfrm>
        <a:off x="2768326" y="221459"/>
        <a:ext cx="1977554" cy="925233"/>
      </dsp:txXfrm>
    </dsp:sp>
    <dsp:sp modelId="{0291867B-EE7E-4CC5-8493-AA42A198B51F}">
      <dsp:nvSpPr>
        <dsp:cNvPr id="0" name=""/>
        <dsp:cNvSpPr/>
      </dsp:nvSpPr>
      <dsp:spPr>
        <a:xfrm>
          <a:off x="4934187" y="498816"/>
          <a:ext cx="347257" cy="406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500" kern="1200" dirty="0"/>
        </a:p>
      </dsp:txBody>
      <dsp:txXfrm>
        <a:off x="4934187" y="580061"/>
        <a:ext cx="243080" cy="243735"/>
      </dsp:txXfrm>
    </dsp:sp>
    <dsp:sp modelId="{E27B3ECC-DE10-46DC-9E0C-534916A31A69}">
      <dsp:nvSpPr>
        <dsp:cNvPr id="0" name=""/>
        <dsp:cNvSpPr/>
      </dsp:nvSpPr>
      <dsp:spPr>
        <a:xfrm>
          <a:off x="5429867" y="192674"/>
          <a:ext cx="2201414" cy="982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3. Se presenta un problema para aplicar lo aprendido</a:t>
          </a:r>
        </a:p>
      </dsp:txBody>
      <dsp:txXfrm>
        <a:off x="5458652" y="221459"/>
        <a:ext cx="2143844" cy="925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51923" y="0"/>
          <a:ext cx="1514324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1. Se presenta el problema (diseñado o seleccionado)</a:t>
          </a:r>
        </a:p>
      </dsp:txBody>
      <dsp:txXfrm>
        <a:off x="96213" y="44290"/>
        <a:ext cx="1425744" cy="1423588"/>
      </dsp:txXfrm>
    </dsp:sp>
    <dsp:sp modelId="{76F185AB-42AD-4244-93AE-38C0DB91F81D}">
      <dsp:nvSpPr>
        <dsp:cNvPr id="0" name=""/>
        <dsp:cNvSpPr/>
      </dsp:nvSpPr>
      <dsp:spPr>
        <a:xfrm>
          <a:off x="1666805" y="611853"/>
          <a:ext cx="162510" cy="2884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300" kern="1200" dirty="0"/>
        </a:p>
      </dsp:txBody>
      <dsp:txXfrm>
        <a:off x="1666805" y="669545"/>
        <a:ext cx="113757" cy="173076"/>
      </dsp:txXfrm>
    </dsp:sp>
    <dsp:sp modelId="{6EB08953-098E-47D4-B65F-A5ACBDBAB879}">
      <dsp:nvSpPr>
        <dsp:cNvPr id="0" name=""/>
        <dsp:cNvSpPr/>
      </dsp:nvSpPr>
      <dsp:spPr>
        <a:xfrm>
          <a:off x="1872871" y="0"/>
          <a:ext cx="1480337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2. Se identifican las necesidades de aprendizaje</a:t>
          </a:r>
        </a:p>
      </dsp:txBody>
      <dsp:txXfrm>
        <a:off x="1916229" y="43358"/>
        <a:ext cx="1393621" cy="1425452"/>
      </dsp:txXfrm>
    </dsp:sp>
    <dsp:sp modelId="{0291867B-EE7E-4CC5-8493-AA42A198B51F}">
      <dsp:nvSpPr>
        <dsp:cNvPr id="0" name=""/>
        <dsp:cNvSpPr/>
      </dsp:nvSpPr>
      <dsp:spPr>
        <a:xfrm>
          <a:off x="3446488" y="624531"/>
          <a:ext cx="216121" cy="2884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300" kern="1200" dirty="0"/>
        </a:p>
      </dsp:txBody>
      <dsp:txXfrm>
        <a:off x="3446488" y="682223"/>
        <a:ext cx="151285" cy="173076"/>
      </dsp:txXfrm>
    </dsp:sp>
    <dsp:sp modelId="{E27B3ECC-DE10-46DC-9E0C-534916A31A69}">
      <dsp:nvSpPr>
        <dsp:cNvPr id="0" name=""/>
        <dsp:cNvSpPr/>
      </dsp:nvSpPr>
      <dsp:spPr>
        <a:xfrm>
          <a:off x="3760985" y="0"/>
          <a:ext cx="1706883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3. Se da el aprendizaje de la información</a:t>
          </a:r>
        </a:p>
      </dsp:txBody>
      <dsp:txXfrm>
        <a:off x="3805275" y="44290"/>
        <a:ext cx="1618303" cy="1423588"/>
      </dsp:txXfrm>
    </dsp:sp>
    <dsp:sp modelId="{DE5A6176-D1AC-4723-A0D3-1AAAF36ED606}">
      <dsp:nvSpPr>
        <dsp:cNvPr id="0" name=""/>
        <dsp:cNvSpPr/>
      </dsp:nvSpPr>
      <dsp:spPr>
        <a:xfrm>
          <a:off x="5626917" y="611853"/>
          <a:ext cx="337183" cy="2884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300" kern="1200" dirty="0"/>
        </a:p>
      </dsp:txBody>
      <dsp:txXfrm>
        <a:off x="5626917" y="669545"/>
        <a:ext cx="250645" cy="173076"/>
      </dsp:txXfrm>
    </dsp:sp>
    <dsp:sp modelId="{DCBB03FC-78EF-4739-9645-1ED6FCE7A45F}">
      <dsp:nvSpPr>
        <dsp:cNvPr id="0" name=""/>
        <dsp:cNvSpPr/>
      </dsp:nvSpPr>
      <dsp:spPr>
        <a:xfrm>
          <a:off x="6104063" y="0"/>
          <a:ext cx="1593406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4. Se resuelve el problema o se identifican problemas nuevos y se repite el ciclo </a:t>
          </a:r>
        </a:p>
      </dsp:txBody>
      <dsp:txXfrm>
        <a:off x="6148353" y="44290"/>
        <a:ext cx="1504826" cy="142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0" y="0"/>
          <a:ext cx="4000328" cy="1343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Primera Etapa (inicio):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Alumnos con desconfianza y dificultad para entender y asumir el rol. Resistencia a iniciar el trabajo.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No se trabaja como equipo y se dificulta distinguir entre el problema y los objetivos.</a:t>
          </a:r>
        </a:p>
      </dsp:txBody>
      <dsp:txXfrm>
        <a:off x="39350" y="39350"/>
        <a:ext cx="3921628" cy="1264824"/>
      </dsp:txXfrm>
    </dsp:sp>
    <dsp:sp modelId="{76F185AB-42AD-4244-93AE-38C0DB91F81D}">
      <dsp:nvSpPr>
        <dsp:cNvPr id="0" name=""/>
        <dsp:cNvSpPr/>
      </dsp:nvSpPr>
      <dsp:spPr>
        <a:xfrm>
          <a:off x="4213249" y="423824"/>
          <a:ext cx="429183" cy="4958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300" kern="1200" dirty="0"/>
        </a:p>
      </dsp:txBody>
      <dsp:txXfrm>
        <a:off x="4213249" y="522999"/>
        <a:ext cx="300428" cy="297524"/>
      </dsp:txXfrm>
    </dsp:sp>
    <dsp:sp modelId="{6EB08953-098E-47D4-B65F-A5ACBDBAB879}">
      <dsp:nvSpPr>
        <dsp:cNvPr id="0" name=""/>
        <dsp:cNvSpPr/>
      </dsp:nvSpPr>
      <dsp:spPr>
        <a:xfrm>
          <a:off x="4810108" y="0"/>
          <a:ext cx="2982605" cy="1343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Segunda etapa</a:t>
          </a:r>
          <a:r>
            <a:rPr lang="es-ES_tradnl" sz="1600" kern="1200" dirty="0"/>
            <a:t>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Los alumnos presentan cierto nivel de ansiedad; sienten que no avanzan y consideran que la metodología del ABP no tiene una estructura definida.</a:t>
          </a:r>
        </a:p>
      </dsp:txBody>
      <dsp:txXfrm>
        <a:off x="4849458" y="39350"/>
        <a:ext cx="2903905" cy="126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4380454" y="0"/>
          <a:ext cx="3401476" cy="128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Tercera Etapa: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Los alumnos valoran su trabajo.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Toman conciencia de la posibilidad de hacerse responsables de su propio aprendizaje. Desarrollan la habilidad de discernir información.</a:t>
          </a:r>
        </a:p>
      </dsp:txBody>
      <dsp:txXfrm>
        <a:off x="4418169" y="37715"/>
        <a:ext cx="3326046" cy="1212240"/>
      </dsp:txXfrm>
    </dsp:sp>
    <dsp:sp modelId="{76F185AB-42AD-4244-93AE-38C0DB91F81D}">
      <dsp:nvSpPr>
        <dsp:cNvPr id="0" name=""/>
        <dsp:cNvSpPr/>
      </dsp:nvSpPr>
      <dsp:spPr>
        <a:xfrm rot="10800000">
          <a:off x="3810180" y="417893"/>
          <a:ext cx="394029" cy="451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100" kern="1200" dirty="0"/>
        </a:p>
      </dsp:txBody>
      <dsp:txXfrm rot="10800000">
        <a:off x="3928389" y="508270"/>
        <a:ext cx="275820" cy="271129"/>
      </dsp:txXfrm>
    </dsp:sp>
    <dsp:sp modelId="{6EB08953-098E-47D4-B65F-A5ACBDBAB879}">
      <dsp:nvSpPr>
        <dsp:cNvPr id="0" name=""/>
        <dsp:cNvSpPr/>
      </dsp:nvSpPr>
      <dsp:spPr>
        <a:xfrm>
          <a:off x="0" y="0"/>
          <a:ext cx="3637002" cy="1287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Cuarta etapa</a:t>
          </a:r>
          <a:r>
            <a:rPr lang="es-ES_tradnl" sz="1600" kern="1200" dirty="0"/>
            <a:t>: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Seguridad y autosuficiencia en el grupo. Congruencia entre actividades y objetivos.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Intercambio fluido de información y efectiva resolución de los conflictos.</a:t>
          </a:r>
        </a:p>
      </dsp:txBody>
      <dsp:txXfrm>
        <a:off x="37715" y="37715"/>
        <a:ext cx="3561572" cy="121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3497-9D9A-4F89-8292-CCE8673580D3}">
      <dsp:nvSpPr>
        <dsp:cNvPr id="0" name=""/>
        <dsp:cNvSpPr/>
      </dsp:nvSpPr>
      <dsp:spPr>
        <a:xfrm>
          <a:off x="14073" y="0"/>
          <a:ext cx="7780202" cy="824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Quinta Etapa:</a:t>
          </a:r>
        </a:p>
        <a:p>
          <a:pPr marL="0" lvl="0" indent="0" algn="just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Etapa más productiva.</a:t>
          </a:r>
        </a:p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Los alumnos han entendido su rol y el del tutor. Han integrado la forma de trabajo a otras experiencias de trabajo grupal.</a:t>
          </a:r>
        </a:p>
      </dsp:txBody>
      <dsp:txXfrm>
        <a:off x="38235" y="24162"/>
        <a:ext cx="7731878" cy="77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BB6BBC2D-D4CB-B243-8D2E-8C51484D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F79F0C25-CD02-144F-8A1D-71D08018E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DA0CF4A0-122B-5B4E-9F60-3C9B177F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06DF384-BCA7-B845-B193-9D9BE8ED55A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99E95CE-40F9-F04D-9165-C492399E3E9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3825" cy="4602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06" tIns="47741" rIns="95106" bIns="47741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_tradnl" noProof="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4260D63-925A-CE44-B968-BA77C75EC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C90A43B-18F4-4A40-991B-0EC0E45257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06" tIns="47741" rIns="95106" bIns="47741" numCol="1" anchor="b" anchorCtr="0" compatLnSpc="1">
            <a:prstTxWarp prst="textNoShape">
              <a:avLst/>
            </a:prstTxWarp>
          </a:bodyPr>
          <a:lstStyle>
            <a:lvl1pPr algn="r" defTabSz="469900">
              <a:buSzPct val="10000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11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B46C4D-0A0C-1049-8DA8-91708D69643C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A9A8FD5-4D0C-F747-894E-708E2FD38D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0D3EC6-5578-AC4F-83B4-7250163EEBA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E1A2138E-1693-6442-BAFC-B8F9106B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EF2DC90-3048-8D4D-A06E-5C149054C372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CFA38AC-2426-004A-B7FF-DC9C3AA76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02B121E-C238-6946-BC0F-2C986582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10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1D4D33-223D-6A4C-9E1C-1E57B9AB85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C7423410-B102-9141-A7F1-FAE85936E569}" type="slidenum">
              <a:rPr lang="es-ES" altLang="es-ES_tradnl" sz="11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509F017F-65E1-4240-A5E5-712AA395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EDCDA6F9-26D9-4F4C-A7BB-139C6E7C61F7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C698E945-BD38-4744-B005-52144E5EF49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</p:spPr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34DFF3A3-FEB8-4744-B4BC-3C675B7960B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</p:spPr>
        <p:txBody>
          <a:bodyPr wrap="none" lIns="95482" rIns="95482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1CE336-B9B0-3745-9BFC-28A6D66503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2175C2DF-086D-4048-904F-A4BE430046DE}" type="slidenum">
              <a:rPr lang="es-ES" altLang="es-ES_tradnl" sz="11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E8D3A6DF-83F8-3D48-9A22-C6FB165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2541069D-1C0B-DA41-B2D4-96C4C528D865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77EE668F-33C1-AE4E-8524-DEC975CD354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DC8C7DE7-CDFB-9E4B-B845-FAD7D33382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</p:spPr>
        <p:txBody>
          <a:bodyPr wrap="none" lIns="95482" rIns="95482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AF13FA17-A35B-F04C-AC15-E261561870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  <a:defRPr/>
            </a:pPr>
            <a:fld id="{B26D397E-836F-F448-876F-ED421B7195E6}" type="slidenum">
              <a:rPr lang="es-ES" altLang="es-ES_tradnl" sz="1100" smtClean="0">
                <a:solidFill>
                  <a:srgbClr val="000000"/>
                </a:solidFill>
              </a:rPr>
              <a:pPr>
                <a:buClrTx/>
                <a:buFontTx/>
                <a:buNone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7042" name="Rectangle 7">
            <a:extLst>
              <a:ext uri="{FF2B5EF4-FFF2-40B4-BE49-F238E27FC236}">
                <a16:creationId xmlns:a16="http://schemas.microsoft.com/office/drawing/2014/main" id="{8D59E531-0F09-9042-82C2-9F57560AC7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F099E8DB-E8EC-1E4C-9B05-43E218DECBB1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FC542900-CB25-F449-934A-0A16A5117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76288" indent="-298450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93800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71638" indent="-239713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147888" indent="-238125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8F8F3447-B9E6-774B-9A88-87C00C1D0F78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E537C935-188C-2F4E-BD9A-6FBA7FCE9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69736416-4B11-F641-B2E4-68C363585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122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4540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358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423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51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120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369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25776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8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797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7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6A12F23E-82BE-A043-B795-F292D361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382DF3C9-A72B-E94A-A52F-D3550657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gl-ES" altLang="es-ES_tradnl" sz="1400">
                <a:cs typeface="+mn-cs"/>
              </a:rPr>
              <a:t>FERRAMENTAS PARA A TRADUCIÓN E INTERPRETACIÓN I: INFORMÁTICA</a:t>
            </a:r>
            <a:br>
              <a:rPr lang="gl-ES" altLang="es-ES_tradnl" sz="1400">
                <a:cs typeface="+mn-cs"/>
              </a:rPr>
            </a:br>
            <a:r>
              <a:rPr lang="gl-ES" altLang="es-ES_tradnl" sz="1400">
                <a:cs typeface="+mn-cs"/>
              </a:rPr>
              <a:t>EL APRENDIZAJE BASADO EN PROBLEMAS (ABP)</a:t>
            </a:r>
            <a:br>
              <a:rPr lang="gl-ES" altLang="es-ES_tradnl" sz="1400">
                <a:cs typeface="+mn-cs"/>
              </a:rPr>
            </a:br>
            <a:endParaRPr lang="gl-ES" altLang="es-ES_tradnl" sz="1400">
              <a:cs typeface="+mn-cs"/>
            </a:endParaRP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24D34BDC-DF17-3240-B103-8AA2E4EC11F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FF90B2BB-9E27-5540-86D4-7FD57A207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1029" name="Rectangle 5">
              <a:extLst>
                <a:ext uri="{FF2B5EF4-FFF2-40B4-BE49-F238E27FC236}">
                  <a16:creationId xmlns:a16="http://schemas.microsoft.com/office/drawing/2014/main" id="{BCAE9A6E-272B-4141-AF97-22E4A8799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Arial Unicode MS" panose="020B0604020202020204" pitchFamily="34" charset="-128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8">
            <a:extLst>
              <a:ext uri="{FF2B5EF4-FFF2-40B4-BE49-F238E27FC236}">
                <a16:creationId xmlns:a16="http://schemas.microsoft.com/office/drawing/2014/main" id="{AE7A015F-F154-9F4B-9123-6C0D3420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41438"/>
            <a:ext cx="8174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9">
            <a:extLst>
              <a:ext uri="{FF2B5EF4-FFF2-40B4-BE49-F238E27FC236}">
                <a16:creationId xmlns:a16="http://schemas.microsoft.com/office/drawing/2014/main" id="{DF99B8D7-2959-FF4E-92CC-E92A5B7A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7791450" cy="1816100"/>
          </a:xfrm>
          <a:prstGeom prst="rect">
            <a:avLst/>
          </a:prstGeom>
          <a:solidFill>
            <a:srgbClr val="FFFFE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2021/2022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Tradución e Interpretación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Herramientas para la TI, I: Informática</a:t>
            </a:r>
          </a:p>
          <a:p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32211"/>
      </p:ext>
    </p:extLst>
  </p:cSld>
  <p:clrMapOvr>
    <a:masterClrMapping/>
  </p:clrMapOvr>
  <p:transition advTm="4762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FA565997-A2F5-B242-98F8-41A6987C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EDF08D47-C676-674A-9A28-83FFC7C2E7F2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2</a:t>
            </a:fld>
            <a:r>
              <a:rPr lang="es-ES" altLang="es-ES_tradnl" sz="1400">
                <a:solidFill>
                  <a:srgbClr val="000000"/>
                </a:solidFill>
              </a:rPr>
              <a:t>-60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4B79FE3-C1C3-AC4C-896D-38207F1E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614DBB-15D6-8741-8463-A595C72A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200"/>
              </a:spcBef>
              <a:buSzPct val="100000"/>
              <a:defRPr/>
            </a:pPr>
            <a:endParaRPr lang="gl-ES" altLang="es-ES_tradnl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gl-ES" altLang="es-ES_tradnl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r>
              <a:rPr lang="gl-ES" altLang="es-ES_tradnl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INTRODUCCIÓN</a:t>
            </a:r>
          </a:p>
          <a:p>
            <a:pPr algn="ctr">
              <a:buSzPct val="100000"/>
              <a:defRPr/>
            </a:pP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3 - EL </a:t>
            </a:r>
            <a:r>
              <a:rPr lang="gl-ES" alt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</a:t>
            </a: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PRENDIZAJE </a:t>
            </a:r>
            <a:r>
              <a:rPr lang="gl-ES" alt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</a:t>
            </a: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ASADO EN </a:t>
            </a:r>
            <a:r>
              <a:rPr lang="gl-ES" alt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</a:t>
            </a: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ROBLEMAS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455A97-F739-9241-869B-93DF084B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2814FB78-E632-D346-B0BB-0A96AA5B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CC84BFB0-D0A6-D749-8DBF-6FB176FE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 algn="ctr">
              <a:lnSpc>
                <a:spcPct val="140000"/>
              </a:lnSpc>
              <a:spcBef>
                <a:spcPts val="3600"/>
              </a:spcBef>
              <a:buSzPct val="100000"/>
              <a:defRPr/>
            </a:pPr>
            <a:r>
              <a:rPr lang="es-ES" altLang="es-ES_tradnl" sz="3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TEMA 1</a:t>
            </a:r>
          </a:p>
          <a:p>
            <a:pPr algn="ctr">
              <a:spcBef>
                <a:spcPts val="1200"/>
              </a:spcBef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7B1D8BC-8DF6-5643-8963-D40F52119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709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7349538A-26DC-3A46-80D4-376422AC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D28BD616-B35B-7A40-8C92-526227E6D3D6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3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D286C775-32DC-1F4D-AEF4-9E6C3C198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FASES DEL ABP</a:t>
            </a:r>
          </a:p>
        </p:txBody>
      </p:sp>
      <p:pic>
        <p:nvPicPr>
          <p:cNvPr id="5124" name="Picture 17" descr="fases-aprendizaje-basado-en-problemas2">
            <a:extLst>
              <a:ext uri="{FF2B5EF4-FFF2-40B4-BE49-F238E27FC236}">
                <a16:creationId xmlns:a16="http://schemas.microsoft.com/office/drawing/2014/main" id="{D8624A2D-E256-7F45-9487-4C0CEDBE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16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8889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>
            <a:extLst>
              <a:ext uri="{FF2B5EF4-FFF2-40B4-BE49-F238E27FC236}">
                <a16:creationId xmlns:a16="http://schemas.microsoft.com/office/drawing/2014/main" id="{AE89E516-5787-5543-9B74-86A98BDE1E71}"/>
              </a:ext>
            </a:extLst>
          </p:cNvPr>
          <p:cNvGraphicFramePr/>
          <p:nvPr/>
        </p:nvGraphicFramePr>
        <p:xfrm>
          <a:off x="737097" y="2130822"/>
          <a:ext cx="763284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0" name="10 CuadroTexto">
            <a:extLst>
              <a:ext uri="{FF2B5EF4-FFF2-40B4-BE49-F238E27FC236}">
                <a16:creationId xmlns:a16="http://schemas.microsoft.com/office/drawing/2014/main" id="{EBFF7892-AAF6-7C4D-AA2B-F69B9235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00213"/>
            <a:ext cx="777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r>
              <a:rPr lang="es-ES_tradnl" altLang="es-ES_tradnl" sz="1800" b="1">
                <a:solidFill>
                  <a:schemeClr val="tx1"/>
                </a:solidFill>
                <a:latin typeface="Arial" panose="020B0604020202020204" pitchFamily="34" charset="0"/>
              </a:rPr>
              <a:t>Proceso del aprendizaje </a:t>
            </a:r>
            <a:r>
              <a:rPr lang="es-ES_tradnl" altLang="es-ES_tradnl" sz="1800" b="1">
                <a:solidFill>
                  <a:srgbClr val="FF0000"/>
                </a:solidFill>
                <a:latin typeface="Arial" panose="020B0604020202020204" pitchFamily="34" charset="0"/>
              </a:rPr>
              <a:t>convencional</a:t>
            </a:r>
            <a:r>
              <a:rPr lang="es-ES_tradnl" altLang="es-ES_tradnl" sz="1800" b="1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171" name="20 CuadroTexto">
            <a:extLst>
              <a:ext uri="{FF2B5EF4-FFF2-40B4-BE49-F238E27FC236}">
                <a16:creationId xmlns:a16="http://schemas.microsoft.com/office/drawing/2014/main" id="{AA08E3B7-7A34-604F-BD4F-AD8DB91A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89363"/>
            <a:ext cx="777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r>
              <a:rPr lang="es-ES_tradnl" altLang="es-ES_tradnl" sz="1800" b="1">
                <a:solidFill>
                  <a:schemeClr val="tx1"/>
                </a:solidFill>
                <a:latin typeface="Arial" panose="020B0604020202020204" pitchFamily="34" charset="0"/>
              </a:rPr>
              <a:t>Proceso del </a:t>
            </a:r>
            <a:r>
              <a:rPr lang="es-ES_tradnl" altLang="es-ES_tradnl" sz="1800" b="1">
                <a:solidFill>
                  <a:srgbClr val="FF0000"/>
                </a:solidFill>
                <a:latin typeface="Arial" panose="020B0604020202020204" pitchFamily="34" charset="0"/>
              </a:rPr>
              <a:t>aprendizaje basado en problemas</a:t>
            </a:r>
          </a:p>
        </p:txBody>
      </p:sp>
      <p:graphicFrame>
        <p:nvGraphicFramePr>
          <p:cNvPr id="11" name="10 Diagrama">
            <a:extLst>
              <a:ext uri="{FF2B5EF4-FFF2-40B4-BE49-F238E27FC236}">
                <a16:creationId xmlns:a16="http://schemas.microsoft.com/office/drawing/2014/main" id="{CD2EE4A9-3577-B64A-B4A0-A1572D1C6BF5}"/>
              </a:ext>
            </a:extLst>
          </p:cNvPr>
          <p:cNvGraphicFramePr/>
          <p:nvPr/>
        </p:nvGraphicFramePr>
        <p:xfrm>
          <a:off x="690489" y="4507979"/>
          <a:ext cx="770421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1931" name="Text Box 11">
            <a:extLst>
              <a:ext uri="{FF2B5EF4-FFF2-40B4-BE49-F238E27FC236}">
                <a16:creationId xmlns:a16="http://schemas.microsoft.com/office/drawing/2014/main" id="{EDBE16EB-478D-4A4E-BCD6-F4CBABED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CAMBIOS EN LA METODOLOGÍA DOCENTE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A81D68C7-2F49-634B-97E3-196290A65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D28BD616-B35B-7A40-8C92-526227E6D3D6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4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</p:spTree>
  </p:cSld>
  <p:clrMapOvr>
    <a:masterClrMapping/>
  </p:clrMapOvr>
  <p:transition spd="slow" advTm="3517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>
            <a:extLst>
              <a:ext uri="{FF2B5EF4-FFF2-40B4-BE49-F238E27FC236}">
                <a16:creationId xmlns:a16="http://schemas.microsoft.com/office/drawing/2014/main" id="{8F5F53BA-489F-084F-98B8-98CA45132ED9}"/>
              </a:ext>
            </a:extLst>
          </p:cNvPr>
          <p:cNvGraphicFramePr/>
          <p:nvPr/>
        </p:nvGraphicFramePr>
        <p:xfrm>
          <a:off x="684017" y="1709021"/>
          <a:ext cx="7792714" cy="134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id="{7FA538D2-2F7F-8E43-B57E-20D1CFD52E39}"/>
              </a:ext>
            </a:extLst>
          </p:cNvPr>
          <p:cNvGraphicFramePr/>
          <p:nvPr/>
        </p:nvGraphicFramePr>
        <p:xfrm>
          <a:off x="679002" y="3566362"/>
          <a:ext cx="7781931" cy="128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8 Diagrama">
            <a:extLst>
              <a:ext uri="{FF2B5EF4-FFF2-40B4-BE49-F238E27FC236}">
                <a16:creationId xmlns:a16="http://schemas.microsoft.com/office/drawing/2014/main" id="{BA987003-2014-D84F-B6FF-045C1A663AA5}"/>
              </a:ext>
            </a:extLst>
          </p:cNvPr>
          <p:cNvGraphicFramePr/>
          <p:nvPr/>
        </p:nvGraphicFramePr>
        <p:xfrm>
          <a:off x="682442" y="5298318"/>
          <a:ext cx="7794277" cy="82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2951" name="10 CuadroTexto">
            <a:extLst>
              <a:ext uri="{FF2B5EF4-FFF2-40B4-BE49-F238E27FC236}">
                <a16:creationId xmlns:a16="http://schemas.microsoft.com/office/drawing/2014/main" id="{82922E97-ECEB-024C-AE93-C73CE7E1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36638"/>
            <a:ext cx="7775575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defTabSz="914400" eaLnBrk="1" hangingPunct="1">
              <a:defRPr/>
            </a:pPr>
            <a:r>
              <a:rPr lang="es-ES_tradnl" altLang="es-ES_tradnl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EVOLUCIÓN DEL ABP EN UN GRUPO DE TRABAJO</a:t>
            </a:r>
          </a:p>
        </p:txBody>
      </p:sp>
      <p:sp>
        <p:nvSpPr>
          <p:cNvPr id="2" name="1 Flecha abajo">
            <a:extLst>
              <a:ext uri="{FF2B5EF4-FFF2-40B4-BE49-F238E27FC236}">
                <a16:creationId xmlns:a16="http://schemas.microsoft.com/office/drawing/2014/main" id="{A0984F9A-CDFD-D34F-92EB-33C7BEC1D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3213100"/>
            <a:ext cx="684212" cy="28733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4FFFF"/>
              </a:gs>
              <a:gs pos="64999">
                <a:srgbClr val="E5FDFC"/>
              </a:gs>
              <a:gs pos="100000">
                <a:srgbClr val="DBFDFC"/>
              </a:gs>
            </a:gsLst>
            <a:lin ang="5400000" scaled="1"/>
          </a:gradFill>
          <a:ln w="9525">
            <a:solidFill>
              <a:srgbClr val="C4DFD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s-ES_tradnl" altLang="es-ES_tradnl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11 Flecha abajo">
            <a:extLst>
              <a:ext uri="{FF2B5EF4-FFF2-40B4-BE49-F238E27FC236}">
                <a16:creationId xmlns:a16="http://schemas.microsoft.com/office/drawing/2014/main" id="{788A13B7-434B-F942-8233-950952FE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4941888"/>
            <a:ext cx="684213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4FFFF"/>
              </a:gs>
              <a:gs pos="64999">
                <a:srgbClr val="E5FDFC"/>
              </a:gs>
              <a:gs pos="100000">
                <a:srgbClr val="DBFDFC"/>
              </a:gs>
            </a:gsLst>
            <a:lin ang="5400000" scaled="1"/>
          </a:gradFill>
          <a:ln w="9525">
            <a:solidFill>
              <a:srgbClr val="C4DFD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s-ES_tradnl" altLang="es-ES_tradnl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7A36037A-F4A4-8644-8B78-DED9162A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D28BD616-B35B-7A40-8C92-526227E6D3D6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5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</p:spTree>
  </p:cSld>
  <p:clrMapOvr>
    <a:masterClrMapping/>
  </p:clrMapOvr>
  <p:transition spd="slow" advTm="6172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B61F11DE-1A72-094A-A402-BA51C8A3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ClrTx/>
              <a:buFontTx/>
              <a:buNone/>
              <a:defRPr/>
            </a:pPr>
            <a:fld id="{FF989380-2263-BC41-81BD-3FC3A928C018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  <a:defRPr/>
              </a:pPr>
              <a:t>6</a:t>
            </a:fld>
            <a:r>
              <a:rPr lang="es-ES" altLang="es-ES_tradnl" sz="1400" dirty="0">
                <a:solidFill>
                  <a:srgbClr val="000000"/>
                </a:solidFill>
              </a:rPr>
              <a:t>-8</a:t>
            </a:r>
          </a:p>
        </p:txBody>
      </p:sp>
      <p:grpSp>
        <p:nvGrpSpPr>
          <p:cNvPr id="9218" name="Group 2">
            <a:extLst>
              <a:ext uri="{FF2B5EF4-FFF2-40B4-BE49-F238E27FC236}">
                <a16:creationId xmlns:a16="http://schemas.microsoft.com/office/drawing/2014/main" id="{C2D55268-C2B2-5D4B-A938-D4BA1D093B7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8260BD1A-8E93-A947-8912-6A7EE326C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" altLang="es-ES_tradnl" sz="1800">
                <a:cs typeface="+mn-cs"/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_tradnl" sz="3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es-ES" altLang="es-ES_tradnl" sz="38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EJEMPLO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_tradnl" sz="3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es-ES" altLang="es-ES_tradnl" b="1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“PRÁCTICA Nº1 – ENCARGO Nº 1”</a:t>
              </a:r>
            </a:p>
          </p:txBody>
        </p:sp>
        <p:sp>
          <p:nvSpPr>
            <p:cNvPr id="86021" name="Rectangle 4">
              <a:extLst>
                <a:ext uri="{FF2B5EF4-FFF2-40B4-BE49-F238E27FC236}">
                  <a16:creationId xmlns:a16="http://schemas.microsoft.com/office/drawing/2014/main" id="{EAD97CD7-AC16-E745-B21A-BA53F12E2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 alt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</p:grpSp>
      <p:sp>
        <p:nvSpPr>
          <p:cNvPr id="4101" name="Text Box 5">
            <a:extLst>
              <a:ext uri="{FF2B5EF4-FFF2-40B4-BE49-F238E27FC236}">
                <a16:creationId xmlns:a16="http://schemas.microsoft.com/office/drawing/2014/main" id="{257C7926-0C53-A542-ACF8-DB7F42FEC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EJEMPLO</a:t>
            </a:r>
          </a:p>
        </p:txBody>
      </p:sp>
    </p:spTree>
  </p:cSld>
  <p:clrMapOvr>
    <a:masterClrMapping/>
  </p:clrMapOvr>
  <p:transition advTm="8305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3FCB147D-0AE0-984C-941A-2658E27BABCC}"/>
              </a:ext>
            </a:extLst>
          </p:cNvPr>
          <p:cNvSpPr/>
          <p:nvPr/>
        </p:nvSpPr>
        <p:spPr>
          <a:xfrm>
            <a:off x="107950" y="155575"/>
            <a:ext cx="8928100" cy="175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s-ES_tradnl" sz="1800" dirty="0"/>
          </a:p>
        </p:txBody>
      </p:sp>
      <p:sp>
        <p:nvSpPr>
          <p:cNvPr id="11266" name="1 CuadroTexto">
            <a:extLst>
              <a:ext uri="{FF2B5EF4-FFF2-40B4-BE49-F238E27FC236}">
                <a16:creationId xmlns:a16="http://schemas.microsoft.com/office/drawing/2014/main" id="{BDD6CA5D-53D3-4D4F-8AA0-FE199E839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06588"/>
            <a:ext cx="8928100" cy="4791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>
              <a:spcAft>
                <a:spcPts val="1200"/>
              </a:spcAft>
            </a:pPr>
            <a:r>
              <a:rPr lang="es-ES_tradnl" altLang="es-ES_tradnl" sz="1600" b="1" dirty="0">
                <a:solidFill>
                  <a:schemeClr val="tx1"/>
                </a:solidFill>
                <a:latin typeface="Arial" panose="020B0604020202020204" pitchFamily="34" charset="0"/>
              </a:rPr>
              <a:t>Encargo de traducción</a:t>
            </a:r>
            <a:r>
              <a:rPr lang="es-ES_tradnl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just" defTabSz="914400" eaLnBrk="1" hangingPunct="1">
              <a:spcAft>
                <a:spcPts val="600"/>
              </a:spcAft>
            </a:pP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Una agencia de traducción recibe un encargo de traducción del Museo Guggenheim de Bilbao. El museo está preparando una exposición sobre “El Imperio Azteca” para el </a:t>
            </a:r>
            <a:r>
              <a:rPr lang="es-ES" altLang="es-ES_tradnl" sz="1600">
                <a:solidFill>
                  <a:schemeClr val="tx1"/>
                </a:solidFill>
                <a:latin typeface="Arial" panose="020B0604020202020204" pitchFamily="34" charset="0"/>
              </a:rPr>
              <a:t>año 2019 </a:t>
            </a: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y quiere que, a partir del texto original (en inglés), fotografías y planos informativos de los servicios del museo (en español e inglés, facilitados por el propio museo), la agencia traduzca el texto en inglés al español y maquete ambos textos (original y traducido), conjuntamente con las fotografías y la información (planos informativos en inglés y español) facilitada; todo ello en un único documento.</a:t>
            </a:r>
          </a:p>
          <a:p>
            <a:pPr algn="just" defTabSz="914400" eaLnBrk="1" hangingPunct="1">
              <a:spcAft>
                <a:spcPts val="600"/>
              </a:spcAft>
            </a:pP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La agencia de traducción empieza con el encargo, pero, por falta de tiempo, contacta contigo (traductor freelance) para que acabes la traducción y maquetes el texto final. Obviamente deberás cumplir con unas pautas de trabajo y unos plazos de entrega que se te facilitarán. Además, deberás adjuntar al texto traducido y maquetado la oportuna factura de cargo.</a:t>
            </a:r>
          </a:p>
          <a:p>
            <a:pPr defTabSz="914400" eaLnBrk="1" hangingPunct="1">
              <a:spcBef>
                <a:spcPts val="600"/>
              </a:spcBef>
              <a:spcAft>
                <a:spcPts val="1200"/>
              </a:spcAft>
            </a:pPr>
            <a:r>
              <a:rPr lang="es-ES" altLang="es-ES_tradnl" sz="1600" b="1" dirty="0">
                <a:solidFill>
                  <a:schemeClr val="tx1"/>
                </a:solidFill>
                <a:latin typeface="Arial" panose="020B0604020202020204" pitchFamily="34" charset="0"/>
              </a:rPr>
              <a:t>Parámetros de realización del encargo</a:t>
            </a: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just" defTabSz="914400" eaLnBrk="1" hangingPunct="1">
              <a:spcAft>
                <a:spcPts val="600"/>
              </a:spcAft>
            </a:pP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Este encargo debe realizarse de manera individual y supone un máximo de 1,5 puntos en la “evaluación continua”. Como software específico para su realización deberás usar, obligatoriamente, el procesador de texto (</a:t>
            </a:r>
            <a:r>
              <a:rPr lang="es-ES" altLang="es-ES_tradnl" sz="1600" i="1" dirty="0">
                <a:solidFill>
                  <a:schemeClr val="tx1"/>
                </a:solidFill>
                <a:latin typeface="Arial" panose="020B0604020202020204" pitchFamily="34" charset="0"/>
              </a:rPr>
              <a:t>Writer</a:t>
            </a: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) y la hoja de cálculo (</a:t>
            </a:r>
            <a:r>
              <a:rPr lang="es-ES" altLang="es-ES_tradnl" sz="1600" i="1" dirty="0">
                <a:solidFill>
                  <a:schemeClr val="tx1"/>
                </a:solidFill>
                <a:latin typeface="Arial" panose="020B0604020202020204" pitchFamily="34" charset="0"/>
              </a:rPr>
              <a:t>Calc</a:t>
            </a: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) del paquete ofimático </a:t>
            </a:r>
            <a:r>
              <a:rPr lang="es-ES" altLang="es-ES_tradnl" sz="1600" i="1" dirty="0">
                <a:solidFill>
                  <a:schemeClr val="tx1"/>
                </a:solidFill>
                <a:latin typeface="Arial" panose="020B0604020202020204" pitchFamily="34" charset="0"/>
              </a:rPr>
              <a:t>OpenOffice</a:t>
            </a:r>
            <a:r>
              <a:rPr lang="es-ES" altLang="es-ES_tradnl" sz="1600" dirty="0">
                <a:solidFill>
                  <a:schemeClr val="tx1"/>
                </a:solidFill>
                <a:latin typeface="Arial" panose="020B0604020202020204" pitchFamily="34" charset="0"/>
              </a:rPr>
              <a:t> v. 3.4.1. [...]</a:t>
            </a:r>
          </a:p>
        </p:txBody>
      </p:sp>
      <p:pic>
        <p:nvPicPr>
          <p:cNvPr id="11267" name="Picture 7">
            <a:extLst>
              <a:ext uri="{FF2B5EF4-FFF2-40B4-BE49-F238E27FC236}">
                <a16:creationId xmlns:a16="http://schemas.microsoft.com/office/drawing/2014/main" id="{27AFB567-753A-9E41-8BD2-8F3534C3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575"/>
            <a:ext cx="1870075" cy="162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9" descr="http://www.serlib.com/imglibros/9788495216397.jpg">
            <a:extLst>
              <a:ext uri="{FF2B5EF4-FFF2-40B4-BE49-F238E27FC236}">
                <a16:creationId xmlns:a16="http://schemas.microsoft.com/office/drawing/2014/main" id="{59900925-6E23-7B48-9F06-00D6A38F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7164" r="1508" b="7164"/>
          <a:stretch>
            <a:fillRect/>
          </a:stretch>
        </p:blipFill>
        <p:spPr bwMode="auto">
          <a:xfrm>
            <a:off x="4356100" y="155575"/>
            <a:ext cx="1627188" cy="162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2">
            <a:extLst>
              <a:ext uri="{FF2B5EF4-FFF2-40B4-BE49-F238E27FC236}">
                <a16:creationId xmlns:a16="http://schemas.microsoft.com/office/drawing/2014/main" id="{8CC6D81E-7D7B-634E-97EA-3CFA6365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5575"/>
            <a:ext cx="2227262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Picture 13">
            <a:extLst>
              <a:ext uri="{FF2B5EF4-FFF2-40B4-BE49-F238E27FC236}">
                <a16:creationId xmlns:a16="http://schemas.microsoft.com/office/drawing/2014/main" id="{5BC7A13A-95BA-7D4E-B3A1-B617CA25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575"/>
            <a:ext cx="13843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14">
            <a:extLst>
              <a:ext uri="{FF2B5EF4-FFF2-40B4-BE49-F238E27FC236}">
                <a16:creationId xmlns:a16="http://schemas.microsoft.com/office/drawing/2014/main" id="{6E5D969F-33BF-0A48-823F-351A0A45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155575"/>
            <a:ext cx="1381125" cy="162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 advTm="5870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3 Marcador de fecha">
            <a:extLst>
              <a:ext uri="{FF2B5EF4-FFF2-40B4-BE49-F238E27FC236}">
                <a16:creationId xmlns:a16="http://schemas.microsoft.com/office/drawing/2014/main" id="{6D0C5D41-94BC-964A-9C21-635E3323F939}"/>
              </a:ext>
            </a:extLst>
          </p:cNvPr>
          <p:cNvSpPr txBox="1">
            <a:spLocks noGrp="1"/>
          </p:cNvSpPr>
          <p:nvPr/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defTabSz="914400" eaLnBrk="1" hangingPunct="1">
              <a:defRPr/>
            </a:pPr>
            <a:r>
              <a:rPr lang="es-ES_tradnl" altLang="es-ES_tradnl" sz="1400">
                <a:solidFill>
                  <a:schemeClr val="tx1"/>
                </a:solidFill>
                <a:latin typeface="Arial" charset="0"/>
                <a:cs typeface="+mn-cs"/>
              </a:rPr>
              <a:t>22/06/2013</a:t>
            </a:r>
          </a:p>
        </p:txBody>
      </p:sp>
      <p:sp>
        <p:nvSpPr>
          <p:cNvPr id="84995" name="4 Marcador de pie de página">
            <a:extLst>
              <a:ext uri="{FF2B5EF4-FFF2-40B4-BE49-F238E27FC236}">
                <a16:creationId xmlns:a16="http://schemas.microsoft.com/office/drawing/2014/main" id="{74C9E460-CC74-9645-A2CB-6A8BD5194018}"/>
              </a:ext>
            </a:extLst>
          </p:cNvPr>
          <p:cNvSpPr txBox="1">
            <a:spLocks noGrp="1"/>
          </p:cNvSpPr>
          <p:nvPr/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 defTabSz="914400" eaLnBrk="1" hangingPunct="1">
              <a:defRPr/>
            </a:pPr>
            <a:r>
              <a:rPr lang="es-ES_tradnl" altLang="es-ES_tradnl" sz="1400">
                <a:solidFill>
                  <a:schemeClr val="tx1"/>
                </a:solidFill>
                <a:latin typeface="Arial" charset="0"/>
                <a:cs typeface="+mn-cs"/>
              </a:rPr>
              <a:t>VIGO - CIDU 2013</a:t>
            </a:r>
          </a:p>
        </p:txBody>
      </p:sp>
      <p:sp>
        <p:nvSpPr>
          <p:cNvPr id="84996" name="5 Marcador de número de diapositiva">
            <a:extLst>
              <a:ext uri="{FF2B5EF4-FFF2-40B4-BE49-F238E27FC236}">
                <a16:creationId xmlns:a16="http://schemas.microsoft.com/office/drawing/2014/main" id="{EEB5D6C6-E7E5-0A4C-AC50-6BFF9F8FA80A}"/>
              </a:ext>
            </a:extLst>
          </p:cNvPr>
          <p:cNvSpPr txBox="1">
            <a:spLocks noGrp="1"/>
          </p:cNvSpPr>
          <p:nvPr/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fld id="{76583654-9BD7-6F44-BCF3-02777B35BE9E}" type="slidenum">
              <a:rPr lang="es-ES_tradnl" altLang="es-ES_tradnl" sz="1400" smtClean="0">
                <a:solidFill>
                  <a:schemeClr val="tx1"/>
                </a:solidFill>
                <a:latin typeface="Arial" panose="020B0604020202020204" pitchFamily="34" charset="0"/>
              </a:rPr>
              <a:pPr algn="ctr" defTabSz="914400" eaLnBrk="1" hangingPunct="1">
                <a:buClrTx/>
                <a:buSzTx/>
                <a:buFontTx/>
                <a:buNone/>
                <a:defRPr/>
              </a:pPr>
              <a:t>8</a:t>
            </a:fld>
            <a:endParaRPr lang="es-ES_tradnl" altLang="es-ES_tradnl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10">
            <a:extLst>
              <a:ext uri="{FF2B5EF4-FFF2-40B4-BE49-F238E27FC236}">
                <a16:creationId xmlns:a16="http://schemas.microsoft.com/office/drawing/2014/main" id="{01CCD367-8588-A046-8182-0F0D7EA4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5900"/>
            <a:ext cx="89281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1">
            <a:extLst>
              <a:ext uri="{FF2B5EF4-FFF2-40B4-BE49-F238E27FC236}">
                <a16:creationId xmlns:a16="http://schemas.microsoft.com/office/drawing/2014/main" id="{FA54C8A4-E79B-294A-B1D5-1C2A0CE73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44675"/>
            <a:ext cx="553085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93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"/>
      </a:majorFont>
      <a:minorFont>
        <a:latin typeface="Times New Roman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10875</TotalTime>
  <Words>553</Words>
  <Application>Microsoft Macintosh PowerPoint</Application>
  <PresentationFormat>Presentación en pantalla (4:3)</PresentationFormat>
  <Paragraphs>66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412</cp:revision>
  <cp:lastPrinted>1998-10-06T17:17:18Z</cp:lastPrinted>
  <dcterms:created xsi:type="dcterms:W3CDTF">1998-09-20T10:18:20Z</dcterms:created>
  <dcterms:modified xsi:type="dcterms:W3CDTF">2021-08-09T08:02:30Z</dcterms:modified>
</cp:coreProperties>
</file>