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/>
    <p:restoredTop sz="94694"/>
  </p:normalViewPr>
  <p:slideViewPr>
    <p:cSldViewPr>
      <p:cViewPr varScale="1">
        <p:scale>
          <a:sx n="121" d="100"/>
          <a:sy n="121" d="100"/>
        </p:scale>
        <p:origin x="182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69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>
            <a:extLst>
              <a:ext uri="{FF2B5EF4-FFF2-40B4-BE49-F238E27FC236}">
                <a16:creationId xmlns:a16="http://schemas.microsoft.com/office/drawing/2014/main" id="{2D1EBAA3-02B6-9E47-9E2E-6EE4926B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5482" tIns="47741" rIns="95482" bIns="47741" anchor="ctr"/>
          <a:lstStyle/>
          <a:p>
            <a:pPr defTabSz="469900">
              <a:buFont typeface="Times New Roman" charset="0"/>
              <a:buNone/>
              <a:defRPr/>
            </a:pPr>
            <a:endParaRPr lang="es-ES_tradnl" sz="2900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0C24E252-BBE7-D948-BA11-AB97A24A4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B018D770-DB3F-1B41-87BB-DCEB11D36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97B636B5-4590-814D-B294-2E4EB015BF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D424FA2-A1CC-5B46-B49D-1EC9D1B8425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38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106" tIns="47741" rIns="95106" bIns="47741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36871" name="Text Box 6">
            <a:extLst>
              <a:ext uri="{FF2B5EF4-FFF2-40B4-BE49-F238E27FC236}">
                <a16:creationId xmlns:a16="http://schemas.microsoft.com/office/drawing/2014/main" id="{8744B81A-32E3-3546-90FC-28EBCB1A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506F82F-9EA4-244D-B1C0-44F23EB792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106" tIns="47741" rIns="95106" bIns="47741" numCol="1" anchor="b" anchorCtr="0" compatLnSpc="1">
            <a:prstTxWarp prst="textNoShape">
              <a:avLst/>
            </a:prstTxWarp>
          </a:bodyPr>
          <a:lstStyle>
            <a:lvl1pPr algn="r" defTabSz="469900">
              <a:buClrTx/>
              <a:buFontTx/>
              <a:buNone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F38A8830-4094-4B49-A37B-D8D839A3285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A9A8FD5-4D0C-F747-894E-708E2FD38D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40D3EC6-5578-AC4F-83B4-7250163EEBA7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E1A2138E-1693-6442-BAFC-B8F9106B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EF2DC90-3048-8D4D-A06E-5C149054C372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CFA38AC-2426-004A-B7FF-DC9C3AA76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E02B121E-C238-6946-BC0F-2C986582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6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4BF6023-5260-9048-BBB1-2CD42AB26F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51AE466-EBE6-044B-95DE-78873BCAE19C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2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AF7D26BB-C0D5-7E40-9550-D0B28E868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06" tIns="47741" rIns="95106" bIns="47741" anchor="b"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2A4C9F52-B91D-434C-8845-B1A9A7C20421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2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D417D0C1-1ABC-E44C-895A-927452458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7D55DA7D-1B5D-F347-90EF-1F485B71D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56E1CBD-29D4-B549-8C89-26E7B6A833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981A98-3814-F94E-BAAD-D8786C0C0308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3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7C16056C-CC24-564D-A32A-B73EE4EC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06" tIns="47741" rIns="95106" bIns="47741" anchor="b"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F8A98B8-2F7A-AE46-8372-279E641A60BC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3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9008D92C-E7E8-734C-8B1A-4CB6FDFBA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1A35485D-7D96-0742-8670-4F3A7051D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6DB847D-94BD-994B-BAA9-3B460DDEF1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3C18BC-45D6-A647-837C-7FBCB68C8B3D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4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1AC82720-1764-3248-B023-8A03F7069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06" tIns="47741" rIns="95106" bIns="47741" anchor="b"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CE6766F-B54E-1D49-B0C4-E1E6AB41AF77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4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0AAEEAEA-9EC8-B846-A7B4-D1B8A5134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3A848A7D-C474-CA47-A1EC-E8DBA75A2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3F06888-C70B-6B4A-8446-27BA1422AE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32D895-C902-384F-A42F-6A29FCD145F5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5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55FC703D-5DF2-7B45-B138-4FF58B7DF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106" tIns="47741" rIns="95106" bIns="47741" anchor="b"/>
          <a:lstStyle>
            <a:lvl1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ADD187F-E2BB-4F44-955B-B6F4F3367449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5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D7603FD-D5CA-9848-8D9F-EC9F2A38F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A91F6730-0C97-2541-8A86-0A71AC1C4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07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116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742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660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417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878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506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144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5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74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077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7DDBF81A-D213-C64C-8822-69616FE2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5"/>
          <a:stretch>
            <a:fillRect/>
          </a:stretch>
        </p:blipFill>
        <p:spPr bwMode="auto">
          <a:xfrm>
            <a:off x="741363" y="549275"/>
            <a:ext cx="4460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 r="52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5E7A4990-7880-FE4F-85FD-324F8C8C7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895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gl-ES" altLang="es-ES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O ÁMBITO UNIVERSITARIO</a:t>
            </a:r>
          </a:p>
          <a:p>
            <a:pPr algn="ctr">
              <a:buClrTx/>
              <a:buFontTx/>
              <a:buNone/>
            </a:pPr>
            <a:r>
              <a:rPr lang="gl-ES" altLang="es-ES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PAUTAS DE CONDUTA “ALUMNADO VS. PROFESORADO”</a:t>
            </a:r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05D8C5A1-4F0C-364F-AFD7-77E8ADB318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1029" name="Rectangle 4">
              <a:extLst>
                <a:ext uri="{FF2B5EF4-FFF2-40B4-BE49-F238E27FC236}">
                  <a16:creationId xmlns:a16="http://schemas.microsoft.com/office/drawing/2014/main" id="{E215C20F-5E35-4044-A86E-E5BCB1D5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0" name="Rectangle 5">
              <a:extLst>
                <a:ext uri="{FF2B5EF4-FFF2-40B4-BE49-F238E27FC236}">
                  <a16:creationId xmlns:a16="http://schemas.microsoft.com/office/drawing/2014/main" id="{13C6AF5C-1F69-764E-B8F4-CF9BC4E57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ＭＳ Ｐゴシック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8">
            <a:extLst>
              <a:ext uri="{FF2B5EF4-FFF2-40B4-BE49-F238E27FC236}">
                <a16:creationId xmlns:a16="http://schemas.microsoft.com/office/drawing/2014/main" id="{AE7A015F-F154-9F4B-9123-6C0D3420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41438"/>
            <a:ext cx="81740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9">
            <a:extLst>
              <a:ext uri="{FF2B5EF4-FFF2-40B4-BE49-F238E27FC236}">
                <a16:creationId xmlns:a16="http://schemas.microsoft.com/office/drawing/2014/main" id="{DF99B8D7-2959-FF4E-92CC-E92A5B7A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7791450" cy="1816100"/>
          </a:xfrm>
          <a:prstGeom prst="rect">
            <a:avLst/>
          </a:prstGeom>
          <a:solidFill>
            <a:srgbClr val="FFFFE2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2021/2022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Tradución e Interpretación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Ferramentas para a TI, I: Informática</a:t>
            </a:r>
          </a:p>
          <a:p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10182"/>
      </p:ext>
    </p:extLst>
  </p:cSld>
  <p:clrMapOvr>
    <a:masterClrMapping/>
  </p:clrMapOvr>
  <p:transition advTm="2888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95F6E1AA-E465-9944-B38C-408B57F8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9BC0F3D6-18D1-3D47-850D-D9511666EDF8}" type="slidenum">
              <a:rPr lang="es-ES" altLang="es-ES" sz="1400">
                <a:solidFill>
                  <a:srgbClr val="000000"/>
                </a:solidFill>
                <a:ea typeface="Arial Unicode MS" panose="020B0604020202020204" pitchFamily="34" charset="-128"/>
              </a:rPr>
              <a:pPr algn="r">
                <a:buClrTx/>
                <a:buFontTx/>
                <a:buNone/>
              </a:pPr>
              <a:t>2</a:t>
            </a:fld>
            <a:r>
              <a:rPr lang="es-ES" altLang="es-ES" sz="1400">
                <a:solidFill>
                  <a:srgbClr val="000000"/>
                </a:solidFill>
                <a:ea typeface="Arial Unicode MS" panose="020B0604020202020204" pitchFamily="34" charset="-128"/>
              </a:rPr>
              <a:t>-60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05E7BBF4-8B82-B140-8B21-5860CAB1A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ＭＳ Ｐゴシック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8F1346-0BD2-A94B-BFE6-04A2964A8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0" tIns="180000" rIns="18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ClrTx/>
              <a:buFontTx/>
              <a:buNone/>
            </a:pPr>
            <a:endParaRPr lang="gl-ES" alt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anose="020B0604020202020204" pitchFamily="34" charset="-128"/>
            </a:endParaRPr>
          </a:p>
          <a:p>
            <a:pPr algn="ctr">
              <a:buClrTx/>
              <a:buFontTx/>
              <a:buNone/>
            </a:pPr>
            <a:endParaRPr lang="gl-ES" altLang="es-E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anose="020B0604020202020204" pitchFamily="34" charset="-128"/>
            </a:endParaRPr>
          </a:p>
          <a:p>
            <a:pPr algn="ctr">
              <a:buClrTx/>
              <a:buFontTx/>
              <a:buNone/>
            </a:pPr>
            <a:r>
              <a:rPr lang="gl-ES" altLang="es-E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</a:rPr>
              <a:t>INTRODUCIÓN</a:t>
            </a:r>
          </a:p>
          <a:p>
            <a:pPr algn="ctr">
              <a:buClrTx/>
              <a:buFontTx/>
              <a:buNone/>
            </a:pPr>
            <a:r>
              <a:rPr lang="gl-ES" alt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</a:rPr>
              <a:t>1 - PAUTAS DE CONDUTA NO ÁMBITO UNIVERSITARIO</a:t>
            </a:r>
            <a:endParaRPr lang="gl-ES" altLang="es-E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anose="020B0604020202020204" pitchFamily="34" charset="-128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A57394DA-86B6-E24C-B579-73BBC90C6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ＭＳ Ｐゴシック" charset="0"/>
            </a:endParaRP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81A0821B-8937-0A4D-9C54-89542154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5"/>
          <a:stretch>
            <a:fillRect/>
          </a:stretch>
        </p:blipFill>
        <p:spPr bwMode="auto">
          <a:xfrm>
            <a:off x="4208463" y="836613"/>
            <a:ext cx="6508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 r="52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2EB61DAF-2E8C-614C-A1F9-EFF6C0FA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0350"/>
            <a:ext cx="8642350" cy="3313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450"/>
              </a:spcBef>
              <a:defRPr/>
            </a:pPr>
            <a:endParaRPr lang="es-ES" sz="1800" dirty="0"/>
          </a:p>
          <a:p>
            <a:pPr>
              <a:spcBef>
                <a:spcPts val="450"/>
              </a:spcBef>
              <a:defRPr/>
            </a:pPr>
            <a:endParaRPr lang="es-ES" sz="1800" dirty="0"/>
          </a:p>
          <a:p>
            <a:pPr>
              <a:spcBef>
                <a:spcPts val="450"/>
              </a:spcBef>
              <a:defRPr/>
            </a:pPr>
            <a:endParaRPr lang="es-ES" sz="1800" dirty="0"/>
          </a:p>
          <a:p>
            <a:pPr>
              <a:spcBef>
                <a:spcPts val="450"/>
              </a:spcBef>
              <a:defRPr/>
            </a:pPr>
            <a:endParaRPr lang="es-ES" sz="1800" dirty="0"/>
          </a:p>
          <a:p>
            <a:pPr algn="ctr">
              <a:lnSpc>
                <a:spcPct val="140000"/>
              </a:lnSpc>
              <a:spcBef>
                <a:spcPts val="3600"/>
              </a:spcBef>
              <a:buClrTx/>
              <a:buFontTx/>
              <a:buNone/>
              <a:defRPr/>
            </a:pPr>
            <a:r>
              <a:rPr lang="es-ES" sz="3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TEMA 1</a:t>
            </a:r>
          </a:p>
          <a:p>
            <a:pPr algn="ctr">
              <a:spcBef>
                <a:spcPts val="1200"/>
              </a:spcBef>
              <a:buClrTx/>
              <a:buFontTx/>
              <a:buNone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Tx/>
              <a:buFontTx/>
              <a:buNone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0FE3126E-6450-A84F-BA59-73D7D906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0350"/>
            <a:ext cx="8642350" cy="61928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advTm="1822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1209F825-83E3-1741-B4C7-05A30041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4C9DB14-D515-7E4C-8488-9CF4F1D74BBF}" type="slidenum">
              <a:rPr lang="es-ES" altLang="es-ES" sz="14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algn="r">
                <a:buClrTx/>
                <a:buFontTx/>
                <a:buNone/>
              </a:pPr>
              <a:t>3</a:t>
            </a:fld>
            <a:r>
              <a:rPr lang="es-ES" altLang="es-ES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-5</a:t>
            </a:r>
          </a:p>
        </p:txBody>
      </p:sp>
      <p:grpSp>
        <p:nvGrpSpPr>
          <p:cNvPr id="5123" name="Group 2">
            <a:extLst>
              <a:ext uri="{FF2B5EF4-FFF2-40B4-BE49-F238E27FC236}">
                <a16:creationId xmlns:a16="http://schemas.microsoft.com/office/drawing/2014/main" id="{6E4756CB-2DF8-C34A-B767-84EA95EA86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185F5F3D-84BD-6E45-88C4-A8A24DC3A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</a:pPr>
              <a:endParaRPr lang="es-ES" altLang="es-ES" sz="1800" dirty="0">
                <a:solidFill>
                  <a:srgbClr val="000000"/>
                </a:solidFill>
                <a:ea typeface="Arial Unicode MS" panose="020B0604020202020204" pitchFamily="34" charset="-128"/>
              </a:endParaRPr>
            </a:p>
            <a:p>
              <a:pPr algn="ctr">
                <a:spcBef>
                  <a:spcPts val="950"/>
                </a:spcBef>
                <a:buClrTx/>
                <a:buFontTx/>
                <a:buNone/>
              </a:pPr>
              <a:endParaRPr lang="es-ES" altLang="es-E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</a:endParaRPr>
            </a:p>
            <a:p>
              <a:pPr algn="ctr">
                <a:spcBef>
                  <a:spcPts val="950"/>
                </a:spcBef>
                <a:buClrTx/>
                <a:buFontTx/>
                <a:buNone/>
              </a:pPr>
              <a:r>
                <a:rPr lang="es-ES" altLang="es-ES" sz="3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Arial Unicode MS" panose="020B0604020202020204" pitchFamily="34" charset="-128"/>
                </a:rPr>
                <a:t>PAUTAS DE CONDUTA</a:t>
              </a:r>
            </a:p>
            <a:p>
              <a:pPr algn="ctr">
                <a:spcBef>
                  <a:spcPts val="950"/>
                </a:spcBef>
                <a:buClrTx/>
                <a:buFontTx/>
                <a:buNone/>
              </a:pPr>
              <a:endParaRPr lang="es-ES" altLang="es-E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</a:endParaRPr>
            </a:p>
            <a:p>
              <a:pPr algn="ctr">
                <a:spcBef>
                  <a:spcPts val="700"/>
                </a:spcBef>
                <a:buClrTx/>
                <a:buFontTx/>
                <a:buNone/>
              </a:pPr>
              <a:r>
                <a:rPr lang="es-ES" altLang="es-E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Arial Unicode MS" panose="020B0604020202020204" pitchFamily="34" charset="-128"/>
                </a:rPr>
                <a:t>“ALUMNADO VS. PROFESORADO”</a:t>
              </a:r>
            </a:p>
          </p:txBody>
        </p:sp>
        <p:sp>
          <p:nvSpPr>
            <p:cNvPr id="3078" name="Rectangle 4">
              <a:extLst>
                <a:ext uri="{FF2B5EF4-FFF2-40B4-BE49-F238E27FC236}">
                  <a16:creationId xmlns:a16="http://schemas.microsoft.com/office/drawing/2014/main" id="{F6A6EBE4-3BD9-2C48-A74C-A92BA402B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 advTm="7247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501EE067-4C71-8941-BC33-018D88D1D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B76C29E-6187-4B49-A024-8EAAEF104986}" type="slidenum">
              <a:rPr lang="es-ES" altLang="es-ES" sz="14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algn="r">
                <a:buClrTx/>
                <a:buFontTx/>
                <a:buNone/>
              </a:pPr>
              <a:t>4</a:t>
            </a:fld>
            <a:r>
              <a:rPr lang="es-ES" altLang="es-ES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-5</a:t>
            </a:r>
          </a:p>
        </p:txBody>
      </p:sp>
      <p:sp>
        <p:nvSpPr>
          <p:cNvPr id="7171" name="CuadroTexto 1">
            <a:extLst>
              <a:ext uri="{FF2B5EF4-FFF2-40B4-BE49-F238E27FC236}">
                <a16:creationId xmlns:a16="http://schemas.microsoft.com/office/drawing/2014/main" id="{58722B0B-3E05-194F-BD60-F602CA1CF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16113"/>
            <a:ext cx="74168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Respecto mutuo</a:t>
            </a:r>
            <a:r>
              <a:rPr lang="gl-ES" altLang="es-ES" dirty="0">
                <a:solidFill>
                  <a:schemeClr val="tx1"/>
                </a:solidFill>
              </a:rPr>
              <a:t>: que facer se isto falla?</a:t>
            </a:r>
          </a:p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Cumprimento de “o pactado”</a:t>
            </a:r>
            <a:r>
              <a:rPr lang="gl-ES" altLang="ja-JP" dirty="0">
                <a:solidFill>
                  <a:schemeClr val="tx1"/>
                </a:solidFill>
              </a:rPr>
              <a:t>: a guía docente</a:t>
            </a:r>
          </a:p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Transparencia</a:t>
            </a:r>
            <a:r>
              <a:rPr lang="gl-ES" altLang="es-ES" dirty="0">
                <a:solidFill>
                  <a:schemeClr val="tx1"/>
                </a:solidFill>
              </a:rPr>
              <a:t>: debedes exixila</a:t>
            </a:r>
          </a:p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Igualdade</a:t>
            </a:r>
            <a:r>
              <a:rPr lang="gl-ES" altLang="es-ES" dirty="0">
                <a:solidFill>
                  <a:schemeClr val="tx1"/>
                </a:solidFill>
              </a:rPr>
              <a:t>: con algunhas excepcións</a:t>
            </a:r>
          </a:p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Asistencia a clase</a:t>
            </a:r>
            <a:r>
              <a:rPr lang="gl-ES" altLang="es-ES" dirty="0">
                <a:solidFill>
                  <a:schemeClr val="tx1"/>
                </a:solidFill>
              </a:rPr>
              <a:t>: observacións</a:t>
            </a:r>
          </a:p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Grupos: </a:t>
            </a:r>
            <a:r>
              <a:rPr lang="gl-ES" altLang="es-ES" dirty="0">
                <a:solidFill>
                  <a:schemeClr val="tx1"/>
                </a:solidFill>
              </a:rPr>
              <a:t>observacións</a:t>
            </a:r>
          </a:p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Puntualidade</a:t>
            </a:r>
            <a:r>
              <a:rPr lang="gl-ES" altLang="es-ES" dirty="0">
                <a:solidFill>
                  <a:schemeClr val="tx1"/>
                </a:solidFill>
              </a:rPr>
              <a:t>: +5 &gt; clase &gt; +5 +5</a:t>
            </a:r>
          </a:p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Copia e/ou plaxio</a:t>
            </a:r>
            <a:r>
              <a:rPr lang="gl-ES" altLang="es-ES" dirty="0">
                <a:solidFill>
                  <a:schemeClr val="tx1"/>
                </a:solidFill>
              </a:rPr>
              <a:t>: consecuencias</a:t>
            </a:r>
          </a:p>
        </p:txBody>
      </p:sp>
    </p:spTree>
  </p:cSld>
  <p:clrMapOvr>
    <a:masterClrMapping/>
  </p:clrMapOvr>
  <p:transition advTm="314529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01420AB6-0B91-FC43-ABBD-5D7ADA34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B7E4E37-8F25-7442-9816-9BD3FBB51E2A}" type="slidenum">
              <a:rPr lang="es-ES" altLang="es-ES" sz="14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algn="r">
                <a:buClrTx/>
                <a:buFontTx/>
                <a:buNone/>
              </a:pPr>
              <a:t>5</a:t>
            </a:fld>
            <a:r>
              <a:rPr lang="es-ES" altLang="es-ES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-5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5C2B09-7A71-994F-8A1E-BA6269F03545}"/>
              </a:ext>
            </a:extLst>
          </p:cNvPr>
          <p:cNvSpPr txBox="1"/>
          <p:nvPr/>
        </p:nvSpPr>
        <p:spPr>
          <a:xfrm>
            <a:off x="900113" y="1916113"/>
            <a:ext cx="7416800" cy="407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Reprodución do “mundo real”</a:t>
            </a:r>
            <a:r>
              <a:rPr lang="gl-ES" altLang="ja-JP" dirty="0">
                <a:solidFill>
                  <a:schemeClr val="tx1"/>
                </a:solidFill>
              </a:rPr>
              <a:t>: problemas</a:t>
            </a:r>
          </a:p>
          <a:p>
            <a:pPr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Prazos de entrega prácticas</a:t>
            </a:r>
            <a:r>
              <a:rPr lang="gl-ES" altLang="es-ES" dirty="0">
                <a:solidFill>
                  <a:schemeClr val="tx1"/>
                </a:solidFill>
              </a:rPr>
              <a:t>: excepcións</a:t>
            </a:r>
          </a:p>
          <a:p>
            <a:pPr algn="just">
              <a:spcAft>
                <a:spcPts val="600"/>
              </a:spcAft>
            </a:pPr>
            <a:r>
              <a:rPr lang="gl-ES" altLang="es-ES" b="1" dirty="0">
                <a:solidFill>
                  <a:schemeClr val="tx1"/>
                </a:solidFill>
              </a:rPr>
              <a:t>Problemas e solucións “endémicos”</a:t>
            </a:r>
            <a:r>
              <a:rPr lang="gl-ES" altLang="ja-JP" dirty="0">
                <a:solidFill>
                  <a:schemeClr val="tx1"/>
                </a:solidFill>
              </a:rPr>
              <a:t>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gl-ES" altLang="es-ES" dirty="0">
                <a:solidFill>
                  <a:schemeClr val="tx1"/>
                </a:solidFill>
              </a:rPr>
              <a:t>Número de prazas da materia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gl-ES" altLang="es-ES" dirty="0">
                <a:solidFill>
                  <a:schemeClr val="tx1"/>
                </a:solidFill>
              </a:rPr>
              <a:t>Hardware (ordenadores)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gl-ES" altLang="es-ES" dirty="0">
                <a:solidFill>
                  <a:schemeClr val="tx1"/>
                </a:solidFill>
              </a:rPr>
              <a:t>Software (programas)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gl-ES" altLang="es-ES" dirty="0">
                <a:solidFill>
                  <a:schemeClr val="tx1"/>
                </a:solidFill>
              </a:rPr>
              <a:t>Titorías “prácticas”: observacións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gl-ES" altLang="es-ES" dirty="0">
                <a:solidFill>
                  <a:schemeClr val="tx1"/>
                </a:solidFill>
              </a:rPr>
              <a:t>“Subir nota” e/ou “redondeo”: observacións</a:t>
            </a:r>
          </a:p>
        </p:txBody>
      </p:sp>
    </p:spTree>
  </p:cSld>
  <p:clrMapOvr>
    <a:masterClrMapping/>
  </p:clrMapOvr>
  <p:transition advTm="258536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10962</TotalTime>
  <Words>156</Words>
  <Application>Microsoft Macintosh PowerPoint</Application>
  <PresentationFormat>Presentación en pantalla (4:3)</PresentationFormat>
  <Paragraphs>47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Joan Miquel Vergés</dc:creator>
  <cp:lastModifiedBy>Joan Miquel Verges</cp:lastModifiedBy>
  <cp:revision>419</cp:revision>
  <cp:lastPrinted>1998-10-06T17:17:18Z</cp:lastPrinted>
  <dcterms:created xsi:type="dcterms:W3CDTF">1998-09-20T10:18:20Z</dcterms:created>
  <dcterms:modified xsi:type="dcterms:W3CDTF">2021-08-09T08:50:43Z</dcterms:modified>
</cp:coreProperties>
</file>