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7099300" cy="102346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8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8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8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8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8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9">
          <p15:clr>
            <a:srgbClr val="A4A3A4"/>
          </p15:clr>
        </p15:guide>
        <p15:guide id="2" pos="22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72"/>
    <p:restoredTop sz="94694"/>
  </p:normalViewPr>
  <p:slideViewPr>
    <p:cSldViewPr>
      <p:cViewPr varScale="1">
        <p:scale>
          <a:sx n="121" d="100"/>
          <a:sy n="121" d="100"/>
        </p:scale>
        <p:origin x="656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69"/>
        <p:guide pos="22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1">
            <a:extLst>
              <a:ext uri="{FF2B5EF4-FFF2-40B4-BE49-F238E27FC236}">
                <a16:creationId xmlns:a16="http://schemas.microsoft.com/office/drawing/2014/main" id="{2D1EBAA3-02B6-9E47-9E2E-6EE4926B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5482" tIns="47741" rIns="95482" bIns="47741" anchor="ctr"/>
          <a:lstStyle/>
          <a:p>
            <a:pPr defTabSz="469900">
              <a:buFont typeface="Times New Roman" charset="0"/>
              <a:buNone/>
              <a:defRPr/>
            </a:pPr>
            <a:endParaRPr lang="es-ES_tradnl" sz="2900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id="{0C24E252-BBE7-D948-BA11-AB97A24A4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5482" tIns="47741" rIns="95482" bIns="47741" anchor="ctr"/>
          <a:lstStyle>
            <a:lvl1pPr defTabSz="46990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  <a:lvl2pPr marL="776288" indent="-298450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2pPr>
            <a:lvl3pPr marL="1193800" indent="-239713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3pPr>
            <a:lvl4pPr marL="1671638" indent="-239713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4pPr>
            <a:lvl5pPr marL="2147888" indent="-238125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5pPr>
            <a:lvl6pPr marL="26050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6pPr>
            <a:lvl7pPr marL="30622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7pPr>
            <a:lvl8pPr marL="35194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8pPr>
            <a:lvl9pPr marL="39766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9pPr>
          </a:lstStyle>
          <a:p>
            <a:pPr>
              <a:buFont typeface="Times New Roman" charset="0"/>
              <a:buNone/>
              <a:defRPr/>
            </a:pPr>
            <a:endParaRPr lang="es-ES_tradnl" sz="2900"/>
          </a:p>
        </p:txBody>
      </p:sp>
      <p:sp>
        <p:nvSpPr>
          <p:cNvPr id="36868" name="Text Box 3">
            <a:extLst>
              <a:ext uri="{FF2B5EF4-FFF2-40B4-BE49-F238E27FC236}">
                <a16:creationId xmlns:a16="http://schemas.microsoft.com/office/drawing/2014/main" id="{B018D770-DB3F-1B41-87BB-DCEB11D36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5482" tIns="47741" rIns="95482" bIns="47741" anchor="ctr"/>
          <a:lstStyle>
            <a:lvl1pPr defTabSz="46990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  <a:lvl2pPr marL="776288" indent="-298450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2pPr>
            <a:lvl3pPr marL="1193800" indent="-239713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3pPr>
            <a:lvl4pPr marL="1671638" indent="-239713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4pPr>
            <a:lvl5pPr marL="2147888" indent="-238125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5pPr>
            <a:lvl6pPr marL="26050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6pPr>
            <a:lvl7pPr marL="30622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7pPr>
            <a:lvl8pPr marL="35194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8pPr>
            <a:lvl9pPr marL="39766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9pPr>
          </a:lstStyle>
          <a:p>
            <a:pPr>
              <a:buFont typeface="Times New Roman" charset="0"/>
              <a:buNone/>
              <a:defRPr/>
            </a:pPr>
            <a:endParaRPr lang="es-ES_tradnl" sz="2900"/>
          </a:p>
        </p:txBody>
      </p:sp>
      <p:sp>
        <p:nvSpPr>
          <p:cNvPr id="36869" name="Rectangle 4">
            <a:extLst>
              <a:ext uri="{FF2B5EF4-FFF2-40B4-BE49-F238E27FC236}">
                <a16:creationId xmlns:a16="http://schemas.microsoft.com/office/drawing/2014/main" id="{97B636B5-4590-814D-B294-2E4EB015BFA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7D424FA2-A1CC-5B46-B49D-1EC9D1B8425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46150" y="4860925"/>
            <a:ext cx="5203825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5106" tIns="47741" rIns="95106" bIns="47741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36871" name="Text Box 6">
            <a:extLst>
              <a:ext uri="{FF2B5EF4-FFF2-40B4-BE49-F238E27FC236}">
                <a16:creationId xmlns:a16="http://schemas.microsoft.com/office/drawing/2014/main" id="{8744B81A-32E3-3546-90FC-28EBCB1A4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5482" tIns="47741" rIns="95482" bIns="47741" anchor="ctr"/>
          <a:lstStyle>
            <a:lvl1pPr defTabSz="46990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  <a:lvl2pPr marL="776288" indent="-298450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2pPr>
            <a:lvl3pPr marL="1193800" indent="-239713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3pPr>
            <a:lvl4pPr marL="1671638" indent="-239713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4pPr>
            <a:lvl5pPr marL="2147888" indent="-238125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5pPr>
            <a:lvl6pPr marL="26050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6pPr>
            <a:lvl7pPr marL="30622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7pPr>
            <a:lvl8pPr marL="35194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8pPr>
            <a:lvl9pPr marL="39766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9pPr>
          </a:lstStyle>
          <a:p>
            <a:pPr>
              <a:buFont typeface="Times New Roman" charset="0"/>
              <a:buNone/>
              <a:defRPr/>
            </a:pPr>
            <a:endParaRPr lang="es-ES_tradnl" sz="2900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1506F82F-9EA4-244D-B1C0-44F23EB792C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3438"/>
            <a:ext cx="3074987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5106" tIns="47741" rIns="95106" bIns="47741" numCol="1" anchor="b" anchorCtr="0" compatLnSpc="1">
            <a:prstTxWarp prst="textNoShape">
              <a:avLst/>
            </a:prstTxWarp>
          </a:bodyPr>
          <a:lstStyle>
            <a:lvl1pPr algn="r" defTabSz="469900">
              <a:buClrTx/>
              <a:buFontTx/>
              <a:buNone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11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F38A8830-4094-4B49-A37B-D8D839A32858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9A9A8FD5-4D0C-F747-894E-708E2FD38DB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fld id="{440D3EC6-5578-AC4F-83B4-7250163EEBA7}" type="slidenum">
              <a:rPr lang="es-ES" altLang="es-ES" sz="1100">
                <a:solidFill>
                  <a:srgbClr val="000000"/>
                </a:solidFill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1</a:t>
            </a:fld>
            <a:endParaRPr lang="es-ES" altLang="es-ES" sz="11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4099" name="Text Box 1">
            <a:extLst>
              <a:ext uri="{FF2B5EF4-FFF2-40B4-BE49-F238E27FC236}">
                <a16:creationId xmlns:a16="http://schemas.microsoft.com/office/drawing/2014/main" id="{E1A2138E-1693-6442-BAFC-B8F9106BF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0EF2DC90-3048-8D4D-A06E-5C149054C372}" type="slidenum">
              <a:rPr lang="es-ES" altLang="es-ES" sz="11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>
                <a:buClrTx/>
                <a:buFontTx/>
                <a:buNone/>
              </a:pPr>
              <a:t>1</a:t>
            </a:fld>
            <a:endParaRPr lang="es-ES" altLang="es-ES" sz="11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CCFA38AC-2426-004A-B7FF-DC9C3AA763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9687" cy="384016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1" name="Rectangle 3">
            <a:extLst>
              <a:ext uri="{FF2B5EF4-FFF2-40B4-BE49-F238E27FC236}">
                <a16:creationId xmlns:a16="http://schemas.microsoft.com/office/drawing/2014/main" id="{E02B121E-C238-6946-BC0F-2C986582B3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062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E4BF6023-5260-9048-BBB1-2CD42AB26F2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51AE466-EBE6-044B-95DE-78873BCAE19C}" type="slidenum">
              <a:rPr lang="es-ES" altLang="es-ES" sz="1100">
                <a:solidFill>
                  <a:srgbClr val="000000"/>
                </a:solidFill>
                <a:ea typeface="Arial Unicode MS" panose="020B0604020202020204" pitchFamily="34" charset="-128"/>
              </a:rPr>
              <a:pPr/>
              <a:t>2</a:t>
            </a:fld>
            <a:endParaRPr lang="es-ES" altLang="es-ES" sz="11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37891" name="Text Box 1">
            <a:extLst>
              <a:ext uri="{FF2B5EF4-FFF2-40B4-BE49-F238E27FC236}">
                <a16:creationId xmlns:a16="http://schemas.microsoft.com/office/drawing/2014/main" id="{AF7D26BB-C0D5-7E40-9550-D0B28E868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5106" tIns="47741" rIns="95106" bIns="47741" anchor="b"/>
          <a:lstStyle>
            <a:lvl1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2A4C9F52-B91D-434C-8845-B1A9A7C20421}" type="slidenum">
              <a:rPr lang="es-ES" altLang="es-ES" sz="11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>
                <a:buClrTx/>
                <a:buFontTx/>
                <a:buNone/>
              </a:pPr>
              <a:t>2</a:t>
            </a:fld>
            <a:endParaRPr lang="es-ES" altLang="es-ES" sz="11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D417D0C1-1ABC-E44C-895A-927452458F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9687" cy="3840162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1" name="Rectangle 3">
            <a:extLst>
              <a:ext uri="{FF2B5EF4-FFF2-40B4-BE49-F238E27FC236}">
                <a16:creationId xmlns:a16="http://schemas.microsoft.com/office/drawing/2014/main" id="{7D55DA7D-1B5D-F347-90EF-1F485B71D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B56E1CBD-29D4-B549-8C89-26E7B6A8335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C981A98-3814-F94E-BAAD-D8786C0C0308}" type="slidenum">
              <a:rPr lang="es-ES" altLang="es-ES" sz="1100">
                <a:solidFill>
                  <a:srgbClr val="000000"/>
                </a:solidFill>
                <a:ea typeface="Arial Unicode MS" panose="020B0604020202020204" pitchFamily="34" charset="-128"/>
              </a:rPr>
              <a:pPr/>
              <a:t>3</a:t>
            </a:fld>
            <a:endParaRPr lang="es-ES" altLang="es-ES" sz="11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38915" name="Text Box 1">
            <a:extLst>
              <a:ext uri="{FF2B5EF4-FFF2-40B4-BE49-F238E27FC236}">
                <a16:creationId xmlns:a16="http://schemas.microsoft.com/office/drawing/2014/main" id="{7C16056C-CC24-564D-A32A-B73EE4EC8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5106" tIns="47741" rIns="95106" bIns="47741" anchor="b"/>
          <a:lstStyle>
            <a:lvl1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FF8A98B8-2F7A-AE46-8372-279E641A60BC}" type="slidenum">
              <a:rPr lang="es-ES" altLang="es-ES" sz="11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>
                <a:buClrTx/>
                <a:buFontTx/>
                <a:buNone/>
              </a:pPr>
              <a:t>3</a:t>
            </a:fld>
            <a:endParaRPr lang="es-ES" altLang="es-ES" sz="11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9008D92C-E7E8-734C-8B1A-4CB6FDFBAD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6512" cy="3836987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1A35485D-7D96-0742-8670-4F3A7051D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16DB847D-94BD-994B-BAA9-3B460DDEF16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13C18BC-45D6-A647-837C-7FBCB68C8B3D}" type="slidenum">
              <a:rPr lang="es-ES" altLang="es-ES" sz="1100">
                <a:solidFill>
                  <a:srgbClr val="000000"/>
                </a:solidFill>
                <a:ea typeface="Arial Unicode MS" panose="020B0604020202020204" pitchFamily="34" charset="-128"/>
              </a:rPr>
              <a:pPr/>
              <a:t>4</a:t>
            </a:fld>
            <a:endParaRPr lang="es-ES" altLang="es-ES" sz="11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39939" name="Text Box 1">
            <a:extLst>
              <a:ext uri="{FF2B5EF4-FFF2-40B4-BE49-F238E27FC236}">
                <a16:creationId xmlns:a16="http://schemas.microsoft.com/office/drawing/2014/main" id="{1AC82720-1764-3248-B023-8A03F7069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5106" tIns="47741" rIns="95106" bIns="47741" anchor="b"/>
          <a:lstStyle>
            <a:lvl1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6CE6766F-B54E-1D49-B0C4-E1E6AB41AF77}" type="slidenum">
              <a:rPr lang="es-ES" altLang="es-ES" sz="11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>
                <a:buClrTx/>
                <a:buFontTx/>
                <a:buNone/>
              </a:pPr>
              <a:t>4</a:t>
            </a:fld>
            <a:endParaRPr lang="es-ES" altLang="es-ES" sz="11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0AAEEAEA-9EC8-B846-A7B4-D1B8A51345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6512" cy="3836987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3A848A7D-C474-CA47-A1EC-E8DBA75A26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A3F06888-C70B-6B4A-8446-27BA1422AE6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B32D895-C902-384F-A42F-6A29FCD145F5}" type="slidenum">
              <a:rPr lang="es-ES" altLang="es-ES" sz="1100">
                <a:solidFill>
                  <a:srgbClr val="000000"/>
                </a:solidFill>
                <a:ea typeface="Arial Unicode MS" panose="020B0604020202020204" pitchFamily="34" charset="-128"/>
              </a:rPr>
              <a:pPr/>
              <a:t>5</a:t>
            </a:fld>
            <a:endParaRPr lang="es-ES" altLang="es-ES" sz="11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39939" name="Text Box 1">
            <a:extLst>
              <a:ext uri="{FF2B5EF4-FFF2-40B4-BE49-F238E27FC236}">
                <a16:creationId xmlns:a16="http://schemas.microsoft.com/office/drawing/2014/main" id="{55FC703D-5DF2-7B45-B138-4FF58B7DF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5106" tIns="47741" rIns="95106" bIns="47741" anchor="b"/>
          <a:lstStyle>
            <a:lvl1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DADD187F-E2BB-4F44-955B-B6F4F3367449}" type="slidenum">
              <a:rPr lang="es-ES" altLang="es-ES" sz="11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>
                <a:buClrTx/>
                <a:buFontTx/>
                <a:buNone/>
              </a:pPr>
              <a:t>5</a:t>
            </a:fld>
            <a:endParaRPr lang="es-ES" altLang="es-ES" sz="11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7D7603FD-D5CA-9848-8D9F-EC9F2A38F6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6512" cy="3836987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A91F6730-0C97-2541-8A86-0A71AC1C41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0070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71167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7425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3660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4171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18784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65063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21441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35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974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60777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7DDBF81A-D213-C64C-8822-69616FE2F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05"/>
          <a:stretch>
            <a:fillRect/>
          </a:stretch>
        </p:blipFill>
        <p:spPr bwMode="auto">
          <a:xfrm>
            <a:off x="741363" y="549275"/>
            <a:ext cx="446087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 r="5270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5E7A4990-7880-FE4F-85FD-324F8C8C7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46088"/>
            <a:ext cx="7924800" cy="89535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gl-ES" altLang="es-ES" sz="1400">
                <a:solidFill>
                  <a:srgbClr val="000000"/>
                </a:solidFill>
                <a:ea typeface="Arial Unicode MS" panose="020B0604020202020204" pitchFamily="34" charset="-128"/>
              </a:rPr>
              <a:t>EL ÁMBITO UNIVERSITARIO</a:t>
            </a:r>
          </a:p>
          <a:p>
            <a:pPr algn="ctr">
              <a:buClrTx/>
              <a:buFontTx/>
              <a:buNone/>
            </a:pPr>
            <a:r>
              <a:rPr lang="gl-ES" altLang="es-ES" sz="1400">
                <a:solidFill>
                  <a:srgbClr val="000000"/>
                </a:solidFill>
                <a:ea typeface="Arial Unicode MS" panose="020B0604020202020204" pitchFamily="34" charset="-128"/>
              </a:rPr>
              <a:t>PAUTAS DE CONDUCTA “ALUMNADO VS. PROFESORADO”</a:t>
            </a:r>
          </a:p>
        </p:txBody>
      </p:sp>
      <p:grpSp>
        <p:nvGrpSpPr>
          <p:cNvPr id="1028" name="Group 3">
            <a:extLst>
              <a:ext uri="{FF2B5EF4-FFF2-40B4-BE49-F238E27FC236}">
                <a16:creationId xmlns:a16="http://schemas.microsoft.com/office/drawing/2014/main" id="{05D8C5A1-4F0C-364F-AFD7-77E8ADB31862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628775"/>
            <a:ext cx="7923213" cy="4606925"/>
            <a:chOff x="384" y="1026"/>
            <a:chExt cx="4991" cy="2902"/>
          </a:xfrm>
        </p:grpSpPr>
        <p:sp>
          <p:nvSpPr>
            <p:cNvPr id="1029" name="Rectangle 4">
              <a:extLst>
                <a:ext uri="{FF2B5EF4-FFF2-40B4-BE49-F238E27FC236}">
                  <a16:creationId xmlns:a16="http://schemas.microsoft.com/office/drawing/2014/main" id="{E215C20F-5E35-4044-A86E-E5BCB1D5D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026"/>
              <a:ext cx="4991" cy="2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s-ES_tradnl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30" name="Rectangle 5">
              <a:extLst>
                <a:ext uri="{FF2B5EF4-FFF2-40B4-BE49-F238E27FC236}">
                  <a16:creationId xmlns:a16="http://schemas.microsoft.com/office/drawing/2014/main" id="{13C6AF5C-1F69-764E-B8F4-CF9BC4E57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026"/>
              <a:ext cx="4991" cy="2902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s-ES_tradnl">
                <a:latin typeface="Times New Roman" charset="0"/>
                <a:ea typeface="ＭＳ Ｐゴシック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Times New Roman" pitchFamily="18" charset="0"/>
          <a:ea typeface="ＭＳ Ｐゴシック" charset="0"/>
          <a:cs typeface="Arial Unicode MS" pitchFamily="34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Times New Roman" pitchFamily="18" charset="0"/>
          <a:ea typeface="ＭＳ Ｐゴシック" charset="0"/>
          <a:cs typeface="Arial Unicode MS" pitchFamily="34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Times New Roman" pitchFamily="18" charset="0"/>
          <a:ea typeface="ＭＳ Ｐゴシック" charset="0"/>
          <a:cs typeface="Arial Unicode MS" pitchFamily="34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Times New Roman" pitchFamily="18" charset="0"/>
          <a:ea typeface="ＭＳ Ｐゴシック" charset="0"/>
          <a:cs typeface="Arial Unicode MS" pitchFamily="34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8">
            <a:extLst>
              <a:ext uri="{FF2B5EF4-FFF2-40B4-BE49-F238E27FC236}">
                <a16:creationId xmlns:a16="http://schemas.microsoft.com/office/drawing/2014/main" id="{AE7A015F-F154-9F4B-9123-6C0D34209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341438"/>
            <a:ext cx="817403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CuadroTexto 9">
            <a:extLst>
              <a:ext uri="{FF2B5EF4-FFF2-40B4-BE49-F238E27FC236}">
                <a16:creationId xmlns:a16="http://schemas.microsoft.com/office/drawing/2014/main" id="{DF99B8D7-2959-FF4E-92CC-E92A5B7A8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4437063"/>
            <a:ext cx="7863532" cy="1815882"/>
          </a:xfrm>
          <a:prstGeom prst="rect">
            <a:avLst/>
          </a:prstGeom>
          <a:solidFill>
            <a:srgbClr val="FFFFE2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s-ES" alt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</a:t>
            </a: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2021/2022</a:t>
            </a:r>
          </a:p>
          <a:p>
            <a:r>
              <a:rPr lang="es-ES" alt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Grao</a:t>
            </a: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Traducción e Interpretación</a:t>
            </a:r>
          </a:p>
          <a:p>
            <a:r>
              <a:rPr lang="es-ES" alt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</a:t>
            </a: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Herramientas para </a:t>
            </a:r>
            <a:r>
              <a:rPr lang="es-ES" altLang="es-E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TI</a:t>
            </a: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I: Informática</a:t>
            </a:r>
          </a:p>
          <a:p>
            <a:endParaRPr lang="es-ES" alt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710182"/>
      </p:ext>
    </p:extLst>
  </p:cSld>
  <p:clrMapOvr>
    <a:masterClrMapping/>
  </p:clrMapOvr>
  <p:transition advTm="2888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>
            <a:extLst>
              <a:ext uri="{FF2B5EF4-FFF2-40B4-BE49-F238E27FC236}">
                <a16:creationId xmlns:a16="http://schemas.microsoft.com/office/drawing/2014/main" id="{95F6E1AA-E465-9944-B38C-408B57F88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9BC0F3D6-18D1-3D47-850D-D9511666EDF8}" type="slidenum">
              <a:rPr lang="es-ES" altLang="es-ES" sz="1400">
                <a:solidFill>
                  <a:srgbClr val="000000"/>
                </a:solidFill>
                <a:ea typeface="Arial Unicode MS" panose="020B0604020202020204" pitchFamily="34" charset="-128"/>
              </a:rPr>
              <a:pPr algn="r">
                <a:buClrTx/>
                <a:buFontTx/>
                <a:buNone/>
              </a:pPr>
              <a:t>2</a:t>
            </a:fld>
            <a:r>
              <a:rPr lang="es-ES" altLang="es-ES" sz="1400">
                <a:solidFill>
                  <a:srgbClr val="000000"/>
                </a:solidFill>
                <a:ea typeface="Arial Unicode MS" panose="020B0604020202020204" pitchFamily="34" charset="-128"/>
              </a:rPr>
              <a:t>-60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05E7BBF4-8B82-B140-8B21-5860CAB1A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ＭＳ Ｐゴシック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38F1346-0BD2-A94B-BFE6-04A2964A8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3573463"/>
            <a:ext cx="8642350" cy="287972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0" tIns="180000" rIns="18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1200"/>
              </a:spcBef>
              <a:buClrTx/>
              <a:buFontTx/>
              <a:buNone/>
            </a:pPr>
            <a:endParaRPr lang="gl-ES" altLang="es-E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anose="020B0604020202020204" pitchFamily="34" charset="-128"/>
            </a:endParaRPr>
          </a:p>
          <a:p>
            <a:pPr algn="ctr">
              <a:buClrTx/>
              <a:buFontTx/>
              <a:buNone/>
            </a:pPr>
            <a:endParaRPr lang="gl-ES" altLang="es-ES" sz="33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anose="020B0604020202020204" pitchFamily="34" charset="-128"/>
            </a:endParaRPr>
          </a:p>
          <a:p>
            <a:pPr algn="ctr">
              <a:buClrTx/>
              <a:buFontTx/>
              <a:buNone/>
            </a:pPr>
            <a:r>
              <a:rPr lang="gl-ES" altLang="es-E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anose="020B0604020202020204" pitchFamily="34" charset="-128"/>
              </a:rPr>
              <a:t>INTRODUCCIÓN</a:t>
            </a:r>
          </a:p>
          <a:p>
            <a:pPr algn="ctr">
              <a:buClrTx/>
              <a:buFontTx/>
              <a:buNone/>
            </a:pPr>
            <a:r>
              <a:rPr lang="gl-ES" alt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anose="020B0604020202020204" pitchFamily="34" charset="-128"/>
              </a:rPr>
              <a:t>1 - PAUTAS DE CONDUCTA EN EL ÁMBITO UNIVERSITARIO</a:t>
            </a:r>
            <a:endParaRPr lang="gl-ES" altLang="es-ES" sz="33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anose="020B0604020202020204" pitchFamily="34" charset="-128"/>
            </a:endParaRPr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A57394DA-86B6-E24C-B579-73BBC90C6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3573463"/>
            <a:ext cx="8642350" cy="287972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ＭＳ Ｐゴシック" charset="0"/>
            </a:endParaRPr>
          </a:p>
        </p:txBody>
      </p:sp>
      <p:pic>
        <p:nvPicPr>
          <p:cNvPr id="2054" name="Picture 5">
            <a:extLst>
              <a:ext uri="{FF2B5EF4-FFF2-40B4-BE49-F238E27FC236}">
                <a16:creationId xmlns:a16="http://schemas.microsoft.com/office/drawing/2014/main" id="{81A0821B-8937-0A4D-9C54-89542154F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05"/>
          <a:stretch>
            <a:fillRect/>
          </a:stretch>
        </p:blipFill>
        <p:spPr bwMode="auto">
          <a:xfrm>
            <a:off x="4208463" y="836613"/>
            <a:ext cx="650875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 r="5270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8" name="Text Box 6">
            <a:extLst>
              <a:ext uri="{FF2B5EF4-FFF2-40B4-BE49-F238E27FC236}">
                <a16:creationId xmlns:a16="http://schemas.microsoft.com/office/drawing/2014/main" id="{2EB61DAF-2E8C-614C-A1F9-EFF6C0FA4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260350"/>
            <a:ext cx="8642350" cy="33131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0000" tIns="180000" rIns="180000" bIns="46800"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ts val="450"/>
              </a:spcBef>
              <a:defRPr/>
            </a:pPr>
            <a:endParaRPr lang="es-ES" sz="1800" dirty="0"/>
          </a:p>
          <a:p>
            <a:pPr>
              <a:spcBef>
                <a:spcPts val="450"/>
              </a:spcBef>
              <a:defRPr/>
            </a:pPr>
            <a:endParaRPr lang="es-ES" sz="1800" dirty="0"/>
          </a:p>
          <a:p>
            <a:pPr>
              <a:spcBef>
                <a:spcPts val="450"/>
              </a:spcBef>
              <a:defRPr/>
            </a:pPr>
            <a:endParaRPr lang="es-ES" sz="1800" dirty="0"/>
          </a:p>
          <a:p>
            <a:pPr>
              <a:spcBef>
                <a:spcPts val="450"/>
              </a:spcBef>
              <a:defRPr/>
            </a:pPr>
            <a:endParaRPr lang="es-ES" sz="1800" dirty="0"/>
          </a:p>
          <a:p>
            <a:pPr algn="ctr">
              <a:lnSpc>
                <a:spcPct val="140000"/>
              </a:lnSpc>
              <a:spcBef>
                <a:spcPts val="3600"/>
              </a:spcBef>
              <a:buClrTx/>
              <a:buFontTx/>
              <a:buNone/>
              <a:defRPr/>
            </a:pPr>
            <a:r>
              <a:rPr lang="es-ES" sz="3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TEMA 1</a:t>
            </a:r>
          </a:p>
          <a:p>
            <a:pPr algn="ctr">
              <a:spcBef>
                <a:spcPts val="1200"/>
              </a:spcBef>
              <a:buClrTx/>
              <a:buFontTx/>
              <a:buNone/>
              <a:defRPr/>
            </a:pPr>
            <a:endParaRPr lang="es-ES" sz="1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ClrTx/>
              <a:buFontTx/>
              <a:buNone/>
              <a:defRPr/>
            </a:pPr>
            <a:endParaRPr lang="es-ES" sz="1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6" name="Rectangle 7">
            <a:extLst>
              <a:ext uri="{FF2B5EF4-FFF2-40B4-BE49-F238E27FC236}">
                <a16:creationId xmlns:a16="http://schemas.microsoft.com/office/drawing/2014/main" id="{0FE3126E-6450-A84F-BA59-73D7D906B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260350"/>
            <a:ext cx="8642350" cy="6192838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ＭＳ Ｐゴシック" charset="0"/>
            </a:endParaRPr>
          </a:p>
        </p:txBody>
      </p:sp>
    </p:spTree>
    <p:custDataLst>
      <p:tags r:id="rId1"/>
    </p:custDataLst>
  </p:cSld>
  <p:clrMapOvr>
    <a:masterClrMapping/>
  </p:clrMapOvr>
  <p:transition advTm="18224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>
            <a:extLst>
              <a:ext uri="{FF2B5EF4-FFF2-40B4-BE49-F238E27FC236}">
                <a16:creationId xmlns:a16="http://schemas.microsoft.com/office/drawing/2014/main" id="{1209F825-83E3-1741-B4C7-05A300417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74C9DB14-D515-7E4C-8488-9CF4F1D74BBF}" type="slidenum">
              <a:rPr lang="es-ES" altLang="es-ES" sz="1400" smtClean="0">
                <a:solidFill>
                  <a:srgbClr val="000000"/>
                </a:solidFill>
                <a:ea typeface="Arial Unicode MS" panose="020B0604020202020204" pitchFamily="34" charset="-128"/>
              </a:rPr>
              <a:pPr algn="r">
                <a:buClrTx/>
                <a:buFontTx/>
                <a:buNone/>
              </a:pPr>
              <a:t>3</a:t>
            </a:fld>
            <a:r>
              <a:rPr lang="es-ES" altLang="es-ES" sz="1400" dirty="0">
                <a:solidFill>
                  <a:srgbClr val="000000"/>
                </a:solidFill>
                <a:ea typeface="Arial Unicode MS" panose="020B0604020202020204" pitchFamily="34" charset="-128"/>
              </a:rPr>
              <a:t>-5</a:t>
            </a:r>
          </a:p>
        </p:txBody>
      </p:sp>
      <p:grpSp>
        <p:nvGrpSpPr>
          <p:cNvPr id="5123" name="Group 2">
            <a:extLst>
              <a:ext uri="{FF2B5EF4-FFF2-40B4-BE49-F238E27FC236}">
                <a16:creationId xmlns:a16="http://schemas.microsoft.com/office/drawing/2014/main" id="{6E4756CB-2DF8-C34A-B767-84EA95EA86BD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628775"/>
            <a:ext cx="7923213" cy="4606925"/>
            <a:chOff x="384" y="1026"/>
            <a:chExt cx="4991" cy="2902"/>
          </a:xfrm>
        </p:grpSpPr>
        <p:sp>
          <p:nvSpPr>
            <p:cNvPr id="4099" name="Rectangle 3">
              <a:extLst>
                <a:ext uri="{FF2B5EF4-FFF2-40B4-BE49-F238E27FC236}">
                  <a16:creationId xmlns:a16="http://schemas.microsoft.com/office/drawing/2014/main" id="{185F5F3D-84BD-6E45-88C4-A8A24DC3A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026"/>
              <a:ext cx="4991" cy="290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80000" tIns="180000" rIns="180000" bIns="468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450"/>
                </a:spcBef>
              </a:pPr>
              <a:endParaRPr lang="es-ES" altLang="es-ES" sz="1800">
                <a:solidFill>
                  <a:srgbClr val="000000"/>
                </a:solidFill>
                <a:ea typeface="Arial Unicode MS" panose="020B0604020202020204" pitchFamily="34" charset="-128"/>
              </a:endParaRPr>
            </a:p>
            <a:p>
              <a:pPr algn="ctr">
                <a:spcBef>
                  <a:spcPts val="950"/>
                </a:spcBef>
                <a:buClrTx/>
                <a:buFontTx/>
                <a:buNone/>
              </a:pPr>
              <a:endParaRPr lang="es-ES" altLang="es-ES" sz="3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anose="020B0604020202020204" pitchFamily="34" charset="-128"/>
              </a:endParaRPr>
            </a:p>
            <a:p>
              <a:pPr algn="ctr">
                <a:spcBef>
                  <a:spcPts val="950"/>
                </a:spcBef>
                <a:buClrTx/>
                <a:buFontTx/>
                <a:buNone/>
              </a:pPr>
              <a:r>
                <a:rPr lang="es-ES" altLang="es-ES" sz="3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Arial Unicode MS" panose="020B0604020202020204" pitchFamily="34" charset="-128"/>
                </a:rPr>
                <a:t>PAUTAS DE CONDUCTA</a:t>
              </a:r>
            </a:p>
            <a:p>
              <a:pPr algn="ctr">
                <a:spcBef>
                  <a:spcPts val="950"/>
                </a:spcBef>
                <a:buClrTx/>
                <a:buFontTx/>
                <a:buNone/>
              </a:pPr>
              <a:endParaRPr lang="es-ES" altLang="es-ES" sz="3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anose="020B0604020202020204" pitchFamily="34" charset="-128"/>
              </a:endParaRPr>
            </a:p>
            <a:p>
              <a:pPr algn="ctr">
                <a:spcBef>
                  <a:spcPts val="700"/>
                </a:spcBef>
                <a:buClrTx/>
                <a:buFontTx/>
                <a:buNone/>
              </a:pPr>
              <a:r>
                <a:rPr lang="es-ES" altLang="es-ES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Arial Unicode MS" panose="020B0604020202020204" pitchFamily="34" charset="-128"/>
                </a:rPr>
                <a:t>“ALUMNADO VS. PROFESORADO”</a:t>
              </a:r>
            </a:p>
          </p:txBody>
        </p:sp>
        <p:sp>
          <p:nvSpPr>
            <p:cNvPr id="3078" name="Rectangle 4">
              <a:extLst>
                <a:ext uri="{FF2B5EF4-FFF2-40B4-BE49-F238E27FC236}">
                  <a16:creationId xmlns:a16="http://schemas.microsoft.com/office/drawing/2014/main" id="{F6A6EBE4-3BD9-2C48-A74C-A92BA402B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026"/>
              <a:ext cx="4991" cy="2902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s-ES_tradnl">
                <a:latin typeface="Times New Roman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ransition advTm="7247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>
            <a:extLst>
              <a:ext uri="{FF2B5EF4-FFF2-40B4-BE49-F238E27FC236}">
                <a16:creationId xmlns:a16="http://schemas.microsoft.com/office/drawing/2014/main" id="{501EE067-4C71-8941-BC33-018D88D1D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AB76C29E-6187-4B49-A024-8EAAEF104986}" type="slidenum">
              <a:rPr lang="es-ES" altLang="es-ES" sz="1400" smtClean="0">
                <a:solidFill>
                  <a:srgbClr val="000000"/>
                </a:solidFill>
                <a:ea typeface="Arial Unicode MS" panose="020B0604020202020204" pitchFamily="34" charset="-128"/>
              </a:rPr>
              <a:pPr algn="r">
                <a:buClrTx/>
                <a:buFontTx/>
                <a:buNone/>
              </a:pPr>
              <a:t>4</a:t>
            </a:fld>
            <a:r>
              <a:rPr lang="es-ES" altLang="es-ES" sz="1400" dirty="0">
                <a:solidFill>
                  <a:srgbClr val="000000"/>
                </a:solidFill>
                <a:ea typeface="Arial Unicode MS" panose="020B0604020202020204" pitchFamily="34" charset="-128"/>
              </a:rPr>
              <a:t>-5</a:t>
            </a:r>
          </a:p>
        </p:txBody>
      </p:sp>
      <p:sp>
        <p:nvSpPr>
          <p:cNvPr id="7171" name="CuadroTexto 1">
            <a:extLst>
              <a:ext uri="{FF2B5EF4-FFF2-40B4-BE49-F238E27FC236}">
                <a16:creationId xmlns:a16="http://schemas.microsoft.com/office/drawing/2014/main" id="{58722B0B-3E05-194F-BD60-F602CA1CF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916113"/>
            <a:ext cx="7416800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s-ES" altLang="es-ES" b="1">
                <a:solidFill>
                  <a:schemeClr val="tx1"/>
                </a:solidFill>
              </a:rPr>
              <a:t>Respeto mutuo</a:t>
            </a:r>
            <a:r>
              <a:rPr lang="es-ES" altLang="es-ES">
                <a:solidFill>
                  <a:schemeClr val="tx1"/>
                </a:solidFill>
              </a:rPr>
              <a:t>: ¿qué hacer si esto falla?</a:t>
            </a:r>
          </a:p>
          <a:p>
            <a:pPr>
              <a:spcAft>
                <a:spcPts val="600"/>
              </a:spcAft>
            </a:pPr>
            <a:r>
              <a:rPr lang="es-ES" altLang="es-ES" b="1">
                <a:solidFill>
                  <a:schemeClr val="tx1"/>
                </a:solidFill>
              </a:rPr>
              <a:t>Cumplimiento de “lo pactado”</a:t>
            </a:r>
            <a:r>
              <a:rPr lang="es-ES" altLang="ja-JP">
                <a:solidFill>
                  <a:schemeClr val="tx1"/>
                </a:solidFill>
              </a:rPr>
              <a:t>: la guía docente</a:t>
            </a:r>
          </a:p>
          <a:p>
            <a:pPr>
              <a:spcAft>
                <a:spcPts val="600"/>
              </a:spcAft>
            </a:pPr>
            <a:r>
              <a:rPr lang="es-ES" altLang="es-ES" b="1">
                <a:solidFill>
                  <a:schemeClr val="tx1"/>
                </a:solidFill>
              </a:rPr>
              <a:t>Transparencia</a:t>
            </a:r>
            <a:r>
              <a:rPr lang="es-ES" altLang="es-ES">
                <a:solidFill>
                  <a:schemeClr val="tx1"/>
                </a:solidFill>
              </a:rPr>
              <a:t>: debéis exigirla</a:t>
            </a:r>
          </a:p>
          <a:p>
            <a:pPr>
              <a:spcAft>
                <a:spcPts val="600"/>
              </a:spcAft>
            </a:pPr>
            <a:r>
              <a:rPr lang="es-ES" altLang="es-ES" b="1">
                <a:solidFill>
                  <a:schemeClr val="tx1"/>
                </a:solidFill>
              </a:rPr>
              <a:t>Igualdad</a:t>
            </a:r>
            <a:r>
              <a:rPr lang="es-ES" altLang="es-ES">
                <a:solidFill>
                  <a:schemeClr val="tx1"/>
                </a:solidFill>
              </a:rPr>
              <a:t>: con algunas excepciones</a:t>
            </a:r>
          </a:p>
          <a:p>
            <a:pPr>
              <a:spcAft>
                <a:spcPts val="600"/>
              </a:spcAft>
            </a:pPr>
            <a:r>
              <a:rPr lang="es-ES" altLang="es-ES" b="1">
                <a:solidFill>
                  <a:schemeClr val="tx1"/>
                </a:solidFill>
              </a:rPr>
              <a:t>Asistencia a clase</a:t>
            </a:r>
            <a:r>
              <a:rPr lang="es-ES" altLang="es-ES">
                <a:solidFill>
                  <a:schemeClr val="tx1"/>
                </a:solidFill>
              </a:rPr>
              <a:t>: observaciones</a:t>
            </a:r>
          </a:p>
          <a:p>
            <a:pPr>
              <a:spcAft>
                <a:spcPts val="600"/>
              </a:spcAft>
            </a:pPr>
            <a:r>
              <a:rPr lang="es-ES" altLang="es-ES" b="1">
                <a:solidFill>
                  <a:schemeClr val="tx1"/>
                </a:solidFill>
              </a:rPr>
              <a:t>Grupos: </a:t>
            </a:r>
            <a:r>
              <a:rPr lang="es-ES" altLang="es-ES">
                <a:solidFill>
                  <a:schemeClr val="tx1"/>
                </a:solidFill>
              </a:rPr>
              <a:t>observaciones</a:t>
            </a:r>
          </a:p>
          <a:p>
            <a:pPr>
              <a:spcAft>
                <a:spcPts val="600"/>
              </a:spcAft>
            </a:pPr>
            <a:r>
              <a:rPr lang="es-ES" altLang="es-ES" b="1">
                <a:solidFill>
                  <a:schemeClr val="tx1"/>
                </a:solidFill>
              </a:rPr>
              <a:t>Puntualidad</a:t>
            </a:r>
            <a:r>
              <a:rPr lang="es-ES" altLang="es-ES">
                <a:solidFill>
                  <a:schemeClr val="tx1"/>
                </a:solidFill>
              </a:rPr>
              <a:t>: +5 &gt; clase &gt; +5 +5</a:t>
            </a:r>
          </a:p>
          <a:p>
            <a:pPr>
              <a:spcAft>
                <a:spcPts val="600"/>
              </a:spcAft>
            </a:pPr>
            <a:r>
              <a:rPr lang="es-ES" altLang="es-ES" b="1">
                <a:solidFill>
                  <a:schemeClr val="tx1"/>
                </a:solidFill>
              </a:rPr>
              <a:t>Copia y/o plagio</a:t>
            </a:r>
            <a:r>
              <a:rPr lang="es-ES" altLang="es-ES">
                <a:solidFill>
                  <a:schemeClr val="tx1"/>
                </a:solidFill>
              </a:rPr>
              <a:t>: consecuencias</a:t>
            </a:r>
          </a:p>
        </p:txBody>
      </p:sp>
    </p:spTree>
  </p:cSld>
  <p:clrMapOvr>
    <a:masterClrMapping/>
  </p:clrMapOvr>
  <p:transition advTm="314529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>
            <a:extLst>
              <a:ext uri="{FF2B5EF4-FFF2-40B4-BE49-F238E27FC236}">
                <a16:creationId xmlns:a16="http://schemas.microsoft.com/office/drawing/2014/main" id="{01420AB6-0B91-FC43-ABBD-5D7ADA348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DB7E4E37-8F25-7442-9816-9BD3FBB51E2A}" type="slidenum">
              <a:rPr lang="es-ES" altLang="es-ES" sz="1400" smtClean="0">
                <a:solidFill>
                  <a:srgbClr val="000000"/>
                </a:solidFill>
                <a:ea typeface="Arial Unicode MS" panose="020B0604020202020204" pitchFamily="34" charset="-128"/>
              </a:rPr>
              <a:pPr algn="r">
                <a:buClrTx/>
                <a:buFontTx/>
                <a:buNone/>
              </a:pPr>
              <a:t>5</a:t>
            </a:fld>
            <a:r>
              <a:rPr lang="es-ES" altLang="es-ES" sz="1400" dirty="0">
                <a:solidFill>
                  <a:srgbClr val="000000"/>
                </a:solidFill>
                <a:ea typeface="Arial Unicode MS" panose="020B0604020202020204" pitchFamily="34" charset="-128"/>
              </a:rPr>
              <a:t>-5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A5C2B09-7A71-994F-8A1E-BA6269F03545}"/>
              </a:ext>
            </a:extLst>
          </p:cNvPr>
          <p:cNvSpPr txBox="1"/>
          <p:nvPr/>
        </p:nvSpPr>
        <p:spPr>
          <a:xfrm>
            <a:off x="900113" y="1916113"/>
            <a:ext cx="7416800" cy="4078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s-ES" altLang="es-ES" b="1">
                <a:solidFill>
                  <a:schemeClr val="tx1"/>
                </a:solidFill>
              </a:rPr>
              <a:t>Reproducción de “mundo real”</a:t>
            </a:r>
            <a:r>
              <a:rPr lang="es-ES" altLang="ja-JP">
                <a:solidFill>
                  <a:schemeClr val="tx1"/>
                </a:solidFill>
              </a:rPr>
              <a:t>: problemas</a:t>
            </a:r>
          </a:p>
          <a:p>
            <a:pPr>
              <a:spcAft>
                <a:spcPts val="600"/>
              </a:spcAft>
            </a:pPr>
            <a:r>
              <a:rPr lang="es-ES" altLang="es-ES" b="1">
                <a:solidFill>
                  <a:schemeClr val="tx1"/>
                </a:solidFill>
              </a:rPr>
              <a:t>Plazos de entrega prácticas</a:t>
            </a:r>
            <a:r>
              <a:rPr lang="es-ES" altLang="es-ES">
                <a:solidFill>
                  <a:schemeClr val="tx1"/>
                </a:solidFill>
              </a:rPr>
              <a:t>: excepciones</a:t>
            </a:r>
          </a:p>
          <a:p>
            <a:pPr algn="just">
              <a:spcAft>
                <a:spcPts val="600"/>
              </a:spcAft>
            </a:pPr>
            <a:r>
              <a:rPr lang="es-ES" altLang="es-ES" b="1">
                <a:solidFill>
                  <a:schemeClr val="tx1"/>
                </a:solidFill>
              </a:rPr>
              <a:t>Problemas y soluciones “endémicos”</a:t>
            </a:r>
            <a:r>
              <a:rPr lang="es-ES" altLang="ja-JP">
                <a:solidFill>
                  <a:schemeClr val="tx1"/>
                </a:solidFill>
              </a:rPr>
              <a:t>: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s-ES" altLang="es-ES">
                <a:solidFill>
                  <a:schemeClr val="tx1"/>
                </a:solidFill>
              </a:rPr>
              <a:t>Número de plazas de la materia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s-ES" altLang="es-ES">
                <a:solidFill>
                  <a:schemeClr val="tx1"/>
                </a:solidFill>
              </a:rPr>
              <a:t>Hardware (ordenadores)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s-ES" altLang="es-ES">
                <a:solidFill>
                  <a:schemeClr val="tx1"/>
                </a:solidFill>
              </a:rPr>
              <a:t>Software (programas)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s-ES" altLang="es-ES">
                <a:solidFill>
                  <a:schemeClr val="tx1"/>
                </a:solidFill>
              </a:rPr>
              <a:t>Tutorías “prácticas”: observaciones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s-ES" altLang="es-ES">
                <a:solidFill>
                  <a:schemeClr val="tx1"/>
                </a:solidFill>
              </a:rPr>
              <a:t>“Subir nota” y/o “redondeo”: observaciones</a:t>
            </a:r>
          </a:p>
        </p:txBody>
      </p:sp>
    </p:spTree>
  </p:cSld>
  <p:clrMapOvr>
    <a:masterClrMapping/>
  </p:clrMapOvr>
  <p:transition advTm="258536">
    <p:diamond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Diseño predeterminado">
  <a:themeElements>
    <a:clrScheme name="Diseño predeterminado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iseño predeterminado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10951</TotalTime>
  <Words>159</Words>
  <Application>Microsoft Macintosh PowerPoint</Application>
  <PresentationFormat>Presentación en pantalla (4:3)</PresentationFormat>
  <Paragraphs>47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Times New Roman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</dc:title>
  <dc:creator>Joan Miquel Vergés</dc:creator>
  <cp:lastModifiedBy>Joan Miquel Verges</cp:lastModifiedBy>
  <cp:revision>419</cp:revision>
  <cp:lastPrinted>1998-10-06T17:17:18Z</cp:lastPrinted>
  <dcterms:created xsi:type="dcterms:W3CDTF">1998-09-20T10:18:20Z</dcterms:created>
  <dcterms:modified xsi:type="dcterms:W3CDTF">2021-08-09T07:44:22Z</dcterms:modified>
</cp:coreProperties>
</file>